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Poppins Bold" panose="020B0604020202020204" charset="0"/>
      <p:regular r:id="rId10"/>
    </p:embeddedFont>
    <p:embeddedFont>
      <p:font typeface="Poppins Ultra-Bold" panose="020B0604020202020204" charset="0"/>
      <p:regular r:id="rId11"/>
    </p:embeddedFont>
    <p:embeddedFont>
      <p:font typeface="Times New Roman" panose="02020603050405020304" pitchFamily="18" charset="0"/>
      <p:regular r:id="rId12"/>
    </p:embeddedFont>
    <p:embeddedFont>
      <p:font typeface="Times New Roman Bold" panose="02020803070505020304" pitchFamily="18"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600" y="6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95557">
            <a:off x="-142124" y="1465220"/>
            <a:ext cx="11271457" cy="10103866"/>
            <a:chOff x="0" y="0"/>
            <a:chExt cx="2968614" cy="2661100"/>
          </a:xfrm>
        </p:grpSpPr>
        <p:sp>
          <p:nvSpPr>
            <p:cNvPr id="3" name="Freeform 3"/>
            <p:cNvSpPr/>
            <p:nvPr/>
          </p:nvSpPr>
          <p:spPr>
            <a:xfrm>
              <a:off x="0" y="0"/>
              <a:ext cx="2968614" cy="2661101"/>
            </a:xfrm>
            <a:custGeom>
              <a:avLst/>
              <a:gdLst/>
              <a:ahLst/>
              <a:cxnLst/>
              <a:rect l="l" t="t" r="r" b="b"/>
              <a:pathLst>
                <a:path w="2968614" h="2661101">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CDBE8C"/>
            </a:solidFill>
            <a:ln cap="rnd">
              <a:noFill/>
              <a:prstDash val="solid"/>
              <a:round/>
            </a:ln>
          </p:spPr>
          <p:txBody>
            <a:bodyPr/>
            <a:lstStyle/>
            <a:p>
              <a:endParaRPr lang="en-CA"/>
            </a:p>
          </p:txBody>
        </p:sp>
        <p:sp>
          <p:nvSpPr>
            <p:cNvPr id="4" name="TextBox 4"/>
            <p:cNvSpPr txBox="1"/>
            <p:nvPr/>
          </p:nvSpPr>
          <p:spPr>
            <a:xfrm>
              <a:off x="0" y="-38100"/>
              <a:ext cx="2968614" cy="26992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095557">
            <a:off x="15489144" y="8626031"/>
            <a:ext cx="6117988" cy="2980629"/>
            <a:chOff x="0" y="0"/>
            <a:chExt cx="1611322" cy="785022"/>
          </a:xfrm>
        </p:grpSpPr>
        <p:sp>
          <p:nvSpPr>
            <p:cNvPr id="6" name="Freeform 6"/>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CDBE8C"/>
            </a:solidFill>
            <a:ln cap="rnd">
              <a:noFill/>
              <a:prstDash val="solid"/>
              <a:round/>
            </a:ln>
          </p:spPr>
          <p:txBody>
            <a:bodyPr/>
            <a:lstStyle/>
            <a:p>
              <a:endParaRPr lang="en-CA"/>
            </a:p>
          </p:txBody>
        </p:sp>
        <p:sp>
          <p:nvSpPr>
            <p:cNvPr id="7" name="TextBox 7"/>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95557">
            <a:off x="-1725533" y="-998918"/>
            <a:ext cx="6117988" cy="2980629"/>
            <a:chOff x="0" y="0"/>
            <a:chExt cx="1611322" cy="785022"/>
          </a:xfrm>
        </p:grpSpPr>
        <p:sp>
          <p:nvSpPr>
            <p:cNvPr id="9" name="Freeform 9"/>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txBody>
            <a:bodyPr/>
            <a:lstStyle/>
            <a:p>
              <a:endParaRPr lang="en-CA"/>
            </a:p>
          </p:txBody>
        </p:sp>
        <p:sp>
          <p:nvSpPr>
            <p:cNvPr id="10" name="TextBox 10"/>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7661445" y="9138599"/>
            <a:ext cx="2882434" cy="28824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CA"/>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542149" y="4062663"/>
            <a:ext cx="12446912" cy="2452652"/>
          </a:xfrm>
          <a:prstGeom prst="rect">
            <a:avLst/>
          </a:prstGeom>
        </p:spPr>
        <p:txBody>
          <a:bodyPr lIns="0" tIns="0" rIns="0" bIns="0" rtlCol="0" anchor="t">
            <a:spAutoFit/>
          </a:bodyPr>
          <a:lstStyle/>
          <a:p>
            <a:pPr>
              <a:lnSpc>
                <a:spcPts val="17734"/>
              </a:lnSpc>
            </a:pPr>
            <a:r>
              <a:rPr lang="en-US" sz="16122">
                <a:solidFill>
                  <a:srgbClr val="000000"/>
                </a:solidFill>
                <a:latin typeface="Poppins Ultra-Bold"/>
              </a:rPr>
              <a:t>CanPay</a:t>
            </a:r>
          </a:p>
        </p:txBody>
      </p:sp>
      <p:sp>
        <p:nvSpPr>
          <p:cNvPr id="15" name="TextBox 15"/>
          <p:cNvSpPr txBox="1"/>
          <p:nvPr/>
        </p:nvSpPr>
        <p:spPr>
          <a:xfrm>
            <a:off x="542149" y="6620084"/>
            <a:ext cx="8419886" cy="1282105"/>
          </a:xfrm>
          <a:prstGeom prst="rect">
            <a:avLst/>
          </a:prstGeom>
        </p:spPr>
        <p:txBody>
          <a:bodyPr lIns="0" tIns="0" rIns="0" bIns="0" rtlCol="0" anchor="t">
            <a:spAutoFit/>
          </a:bodyPr>
          <a:lstStyle/>
          <a:p>
            <a:pPr>
              <a:lnSpc>
                <a:spcPts val="4932"/>
              </a:lnSpc>
              <a:spcBef>
                <a:spcPct val="0"/>
              </a:spcBef>
            </a:pPr>
            <a:r>
              <a:rPr lang="en-US" sz="3523">
                <a:solidFill>
                  <a:srgbClr val="2D272F"/>
                </a:solidFill>
                <a:latin typeface="Times New Roman"/>
              </a:rPr>
              <a:t>ONE STOP SHOP FOR ALL YOUR BANKING AND BUDGETING NEEDS</a:t>
            </a:r>
          </a:p>
        </p:txBody>
      </p:sp>
      <p:grpSp>
        <p:nvGrpSpPr>
          <p:cNvPr id="16" name="Group 16"/>
          <p:cNvGrpSpPr/>
          <p:nvPr/>
        </p:nvGrpSpPr>
        <p:grpSpPr>
          <a:xfrm>
            <a:off x="9448586" y="-779988"/>
            <a:ext cx="10918940" cy="9455310"/>
            <a:chOff x="0" y="0"/>
            <a:chExt cx="4282440" cy="3708400"/>
          </a:xfrm>
        </p:grpSpPr>
        <p:sp>
          <p:nvSpPr>
            <p:cNvPr id="17" name="Freeform 1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3701" r="-33761" b="-13562"/>
              </a:stretch>
            </a:blipFill>
          </p:spPr>
          <p:txBody>
            <a:bodyPr/>
            <a:lstStyle/>
            <a:p>
              <a:endParaRPr lang="en-CA"/>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454027">
            <a:off x="16128095" y="7767985"/>
            <a:ext cx="6117988" cy="2980629"/>
            <a:chOff x="0" y="0"/>
            <a:chExt cx="1611322" cy="785022"/>
          </a:xfrm>
        </p:grpSpPr>
        <p:sp>
          <p:nvSpPr>
            <p:cNvPr id="3" name="Freeform 3"/>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txBody>
            <a:bodyPr/>
            <a:lstStyle/>
            <a:p>
              <a:endParaRPr lang="en-CA"/>
            </a:p>
          </p:txBody>
        </p:sp>
        <p:sp>
          <p:nvSpPr>
            <p:cNvPr id="4" name="TextBox 4"/>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454027">
            <a:off x="-4287492" y="-1440144"/>
            <a:ext cx="6290195" cy="2880288"/>
            <a:chOff x="0" y="0"/>
            <a:chExt cx="1656677" cy="758594"/>
          </a:xfrm>
        </p:grpSpPr>
        <p:sp>
          <p:nvSpPr>
            <p:cNvPr id="6" name="Freeform 6"/>
            <p:cNvSpPr/>
            <p:nvPr/>
          </p:nvSpPr>
          <p:spPr>
            <a:xfrm>
              <a:off x="0" y="0"/>
              <a:ext cx="1656677" cy="758594"/>
            </a:xfrm>
            <a:custGeom>
              <a:avLst/>
              <a:gdLst/>
              <a:ahLst/>
              <a:cxnLst/>
              <a:rect l="l" t="t" r="r" b="b"/>
              <a:pathLst>
                <a:path w="1656677" h="758594">
                  <a:moveTo>
                    <a:pt x="123079" y="0"/>
                  </a:moveTo>
                  <a:lnTo>
                    <a:pt x="1533598" y="0"/>
                  </a:lnTo>
                  <a:cubicBezTo>
                    <a:pt x="1566240" y="0"/>
                    <a:pt x="1597546" y="12967"/>
                    <a:pt x="1620628" y="36049"/>
                  </a:cubicBezTo>
                  <a:cubicBezTo>
                    <a:pt x="1643710" y="59131"/>
                    <a:pt x="1656677" y="90437"/>
                    <a:pt x="1656677" y="123079"/>
                  </a:cubicBezTo>
                  <a:lnTo>
                    <a:pt x="1656677" y="635515"/>
                  </a:lnTo>
                  <a:cubicBezTo>
                    <a:pt x="1656677" y="668158"/>
                    <a:pt x="1643710" y="699463"/>
                    <a:pt x="1620628" y="722545"/>
                  </a:cubicBezTo>
                  <a:cubicBezTo>
                    <a:pt x="1597546" y="745627"/>
                    <a:pt x="1566240" y="758594"/>
                    <a:pt x="1533598" y="758594"/>
                  </a:cubicBezTo>
                  <a:lnTo>
                    <a:pt x="123079" y="758594"/>
                  </a:lnTo>
                  <a:cubicBezTo>
                    <a:pt x="90437" y="758594"/>
                    <a:pt x="59131" y="745627"/>
                    <a:pt x="36049" y="722545"/>
                  </a:cubicBezTo>
                  <a:cubicBezTo>
                    <a:pt x="12967" y="699463"/>
                    <a:pt x="0" y="668158"/>
                    <a:pt x="0" y="635515"/>
                  </a:cubicBezTo>
                  <a:lnTo>
                    <a:pt x="0" y="123079"/>
                  </a:lnTo>
                  <a:cubicBezTo>
                    <a:pt x="0" y="90437"/>
                    <a:pt x="12967" y="59131"/>
                    <a:pt x="36049" y="36049"/>
                  </a:cubicBezTo>
                  <a:cubicBezTo>
                    <a:pt x="59131" y="12967"/>
                    <a:pt x="90437" y="0"/>
                    <a:pt x="123079" y="0"/>
                  </a:cubicBezTo>
                  <a:close/>
                </a:path>
              </a:pathLst>
            </a:custGeom>
            <a:solidFill>
              <a:srgbClr val="9EA788"/>
            </a:solidFill>
            <a:ln cap="rnd">
              <a:noFill/>
              <a:prstDash val="solid"/>
              <a:round/>
            </a:ln>
          </p:spPr>
          <p:txBody>
            <a:bodyPr/>
            <a:lstStyle/>
            <a:p>
              <a:endParaRPr lang="en-CA"/>
            </a:p>
          </p:txBody>
        </p:sp>
        <p:sp>
          <p:nvSpPr>
            <p:cNvPr id="7" name="TextBox 7"/>
            <p:cNvSpPr txBox="1"/>
            <p:nvPr/>
          </p:nvSpPr>
          <p:spPr>
            <a:xfrm>
              <a:off x="0" y="-38100"/>
              <a:ext cx="1656677" cy="796694"/>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8" name="Table 8"/>
          <p:cNvGraphicFramePr>
            <a:graphicFrameLocks noGrp="1"/>
          </p:cNvGraphicFramePr>
          <p:nvPr>
            <p:extLst>
              <p:ext uri="{D42A27DB-BD31-4B8C-83A1-F6EECF244321}">
                <p14:modId xmlns:p14="http://schemas.microsoft.com/office/powerpoint/2010/main" val="1497121181"/>
              </p:ext>
            </p:extLst>
          </p:nvPr>
        </p:nvGraphicFramePr>
        <p:xfrm>
          <a:off x="1252138" y="476250"/>
          <a:ext cx="14533805" cy="9797872"/>
        </p:xfrm>
        <a:graphic>
          <a:graphicData uri="http://schemas.openxmlformats.org/drawingml/2006/table">
            <a:tbl>
              <a:tblPr/>
              <a:tblGrid>
                <a:gridCol w="2985555">
                  <a:extLst>
                    <a:ext uri="{9D8B030D-6E8A-4147-A177-3AD203B41FA5}">
                      <a16:colId xmlns:a16="http://schemas.microsoft.com/office/drawing/2014/main" val="20000"/>
                    </a:ext>
                  </a:extLst>
                </a:gridCol>
                <a:gridCol w="3450155">
                  <a:extLst>
                    <a:ext uri="{9D8B030D-6E8A-4147-A177-3AD203B41FA5}">
                      <a16:colId xmlns:a16="http://schemas.microsoft.com/office/drawing/2014/main" val="20001"/>
                    </a:ext>
                  </a:extLst>
                </a:gridCol>
                <a:gridCol w="3705684">
                  <a:extLst>
                    <a:ext uri="{9D8B030D-6E8A-4147-A177-3AD203B41FA5}">
                      <a16:colId xmlns:a16="http://schemas.microsoft.com/office/drawing/2014/main" val="20002"/>
                    </a:ext>
                  </a:extLst>
                </a:gridCol>
                <a:gridCol w="4392411">
                  <a:extLst>
                    <a:ext uri="{9D8B030D-6E8A-4147-A177-3AD203B41FA5}">
                      <a16:colId xmlns:a16="http://schemas.microsoft.com/office/drawing/2014/main" val="20003"/>
                    </a:ext>
                  </a:extLst>
                </a:gridCol>
              </a:tblGrid>
              <a:tr h="1472576">
                <a:tc>
                  <a:txBody>
                    <a:bodyPr/>
                    <a:lstStyle/>
                    <a:p>
                      <a:pPr algn="ctr">
                        <a:lnSpc>
                          <a:spcPts val="3919"/>
                        </a:lnSpc>
                        <a:defRPr/>
                      </a:pPr>
                      <a:r>
                        <a:rPr lang="en-US" sz="2799">
                          <a:solidFill>
                            <a:srgbClr val="2D272F"/>
                          </a:solidFill>
                          <a:latin typeface="Times New Roman Bold"/>
                        </a:rPr>
                        <a:t>TEAM MEMBERS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Times New Roman Bold"/>
                        </a:rPr>
                        <a:t>ROLE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Times New Roman Bold"/>
                        </a:rPr>
                        <a:t>STRENGTHS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Times New Roman Bold"/>
                        </a:rPr>
                        <a:t>EXPERIENCE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63014">
                <a:tc>
                  <a:txBody>
                    <a:bodyPr/>
                    <a:lstStyle/>
                    <a:p>
                      <a:pPr algn="ctr">
                        <a:lnSpc>
                          <a:spcPts val="3359"/>
                        </a:lnSpc>
                        <a:defRPr/>
                      </a:pPr>
                      <a:r>
                        <a:rPr lang="en-US" sz="2399">
                          <a:solidFill>
                            <a:srgbClr val="2D272F"/>
                          </a:solidFill>
                          <a:latin typeface="Times New Roman Bold"/>
                        </a:rPr>
                        <a:t>NEHA PATIL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BUSINESS ANALYST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BA knowledge, Data Analysis, Business Intelligence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3 years in Business Analysis, Data exploration, and Data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44096">
                <a:tc>
                  <a:txBody>
                    <a:bodyPr/>
                    <a:lstStyle/>
                    <a:p>
                      <a:pPr algn="ctr">
                        <a:lnSpc>
                          <a:spcPts val="3359"/>
                        </a:lnSpc>
                        <a:defRPr/>
                      </a:pPr>
                      <a:r>
                        <a:rPr lang="en-US" sz="2399">
                          <a:solidFill>
                            <a:srgbClr val="000000"/>
                          </a:solidFill>
                          <a:latin typeface="Times New Roman Bold"/>
                        </a:rPr>
                        <a:t>VASU KHANNA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QUALITY ASSURANCE ANALYST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BA knowledge, Data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2 years in Business Analysis, Data exploration, and Data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05641">
                <a:tc>
                  <a:txBody>
                    <a:bodyPr/>
                    <a:lstStyle/>
                    <a:p>
                      <a:pPr algn="ctr">
                        <a:lnSpc>
                          <a:spcPts val="3359"/>
                        </a:lnSpc>
                        <a:defRPr/>
                      </a:pPr>
                      <a:r>
                        <a:rPr lang="en-US" sz="2399">
                          <a:solidFill>
                            <a:srgbClr val="000000"/>
                          </a:solidFill>
                          <a:latin typeface="Times New Roman Bold"/>
                        </a:rPr>
                        <a:t>GARIMA ARORA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DATA ANALYST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Business Acumen, Data Analysis Interpretation &amp; Management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3+ Years as an SAP Consultant and managing Asset Performance Management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3014">
                <a:tc>
                  <a:txBody>
                    <a:bodyPr/>
                    <a:lstStyle/>
                    <a:p>
                      <a:pPr algn="ctr">
                        <a:lnSpc>
                          <a:spcPts val="3359"/>
                        </a:lnSpc>
                        <a:defRPr/>
                      </a:pPr>
                      <a:r>
                        <a:rPr lang="en-US" sz="2399">
                          <a:solidFill>
                            <a:srgbClr val="000000"/>
                          </a:solidFill>
                          <a:latin typeface="Times New Roman Bold"/>
                        </a:rPr>
                        <a:t>KESHAV DUTT GODIYAL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USER EXPERIENCE DESIGNER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Communication skills, BA knowledge, Financial Accounting Knowledge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2 years in Audit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63014">
                <a:tc>
                  <a:txBody>
                    <a:bodyPr/>
                    <a:lstStyle/>
                    <a:p>
                      <a:pPr algn="ctr">
                        <a:lnSpc>
                          <a:spcPts val="3359"/>
                        </a:lnSpc>
                        <a:defRPr/>
                      </a:pPr>
                      <a:r>
                        <a:rPr lang="en-US" sz="2399">
                          <a:solidFill>
                            <a:srgbClr val="000000"/>
                          </a:solidFill>
                          <a:latin typeface="Times New Roman Bold"/>
                        </a:rPr>
                        <a:t>MUHAMMAD ISHAQ KHAN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PROJECT MANAGER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BA knowledge, C# development &amp; QA testing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 3 years in Application Development &amp; Testing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386517">
                <a:tc>
                  <a:txBody>
                    <a:bodyPr/>
                    <a:lstStyle/>
                    <a:p>
                      <a:pPr algn="ctr">
                        <a:lnSpc>
                          <a:spcPts val="3359"/>
                        </a:lnSpc>
                        <a:defRPr/>
                      </a:pPr>
                      <a:r>
                        <a:rPr lang="en-US" sz="2399">
                          <a:solidFill>
                            <a:srgbClr val="000000"/>
                          </a:solidFill>
                          <a:latin typeface="Times New Roman Bold"/>
                        </a:rPr>
                        <a:t>SHIVAM KARANGUTKAR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TECHNICAL ANALYST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Times New Roman Bold"/>
                        </a:rPr>
                        <a:t>Database, Data extraction, ETL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Times New Roman Bold"/>
                        </a:rPr>
                        <a:t>3+ years in big data and development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TextBox 9"/>
          <p:cNvSpPr txBox="1"/>
          <p:nvPr/>
        </p:nvSpPr>
        <p:spPr>
          <a:xfrm rot="5400000">
            <a:off x="13717713" y="4530154"/>
            <a:ext cx="7268151" cy="1226691"/>
          </a:xfrm>
          <a:prstGeom prst="rect">
            <a:avLst/>
          </a:prstGeom>
        </p:spPr>
        <p:txBody>
          <a:bodyPr lIns="0" tIns="0" rIns="0" bIns="0" rtlCol="0" anchor="t">
            <a:spAutoFit/>
          </a:bodyPr>
          <a:lstStyle/>
          <a:p>
            <a:pPr>
              <a:lnSpc>
                <a:spcPts val="8898"/>
              </a:lnSpc>
            </a:pPr>
            <a:r>
              <a:rPr lang="en-US" sz="8089">
                <a:solidFill>
                  <a:srgbClr val="626953"/>
                </a:solidFill>
                <a:latin typeface="Poppins Ultra-Bold"/>
              </a:rPr>
              <a:t>ABOUT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072" y="0"/>
            <a:ext cx="11274805" cy="10287000"/>
            <a:chOff x="0" y="0"/>
            <a:chExt cx="2969496" cy="2709333"/>
          </a:xfrm>
        </p:grpSpPr>
        <p:sp>
          <p:nvSpPr>
            <p:cNvPr id="3" name="Freeform 3"/>
            <p:cNvSpPr/>
            <p:nvPr/>
          </p:nvSpPr>
          <p:spPr>
            <a:xfrm>
              <a:off x="0" y="0"/>
              <a:ext cx="2969496" cy="2709333"/>
            </a:xfrm>
            <a:custGeom>
              <a:avLst/>
              <a:gdLst/>
              <a:ahLst/>
              <a:cxnLst/>
              <a:rect l="l" t="t" r="r" b="b"/>
              <a:pathLst>
                <a:path w="2969496" h="2709333">
                  <a:moveTo>
                    <a:pt x="41199" y="0"/>
                  </a:moveTo>
                  <a:lnTo>
                    <a:pt x="2928297" y="0"/>
                  </a:lnTo>
                  <a:cubicBezTo>
                    <a:pt x="2939224" y="0"/>
                    <a:pt x="2949703" y="4341"/>
                    <a:pt x="2957429" y="12067"/>
                  </a:cubicBezTo>
                  <a:cubicBezTo>
                    <a:pt x="2965155" y="19793"/>
                    <a:pt x="2969496" y="30273"/>
                    <a:pt x="2969496" y="41199"/>
                  </a:cubicBezTo>
                  <a:lnTo>
                    <a:pt x="2969496" y="2668134"/>
                  </a:lnTo>
                  <a:cubicBezTo>
                    <a:pt x="2969496" y="2679061"/>
                    <a:pt x="2965155" y="2689540"/>
                    <a:pt x="2957429" y="2697266"/>
                  </a:cubicBezTo>
                  <a:cubicBezTo>
                    <a:pt x="2949703" y="2704993"/>
                    <a:pt x="2939224" y="2709333"/>
                    <a:pt x="2928297" y="2709333"/>
                  </a:cubicBezTo>
                  <a:lnTo>
                    <a:pt x="41199" y="2709333"/>
                  </a:lnTo>
                  <a:cubicBezTo>
                    <a:pt x="30273" y="2709333"/>
                    <a:pt x="19793" y="2704993"/>
                    <a:pt x="12067" y="2697266"/>
                  </a:cubicBezTo>
                  <a:cubicBezTo>
                    <a:pt x="4341" y="2689540"/>
                    <a:pt x="0" y="2679061"/>
                    <a:pt x="0" y="2668134"/>
                  </a:cubicBezTo>
                  <a:lnTo>
                    <a:pt x="0" y="41199"/>
                  </a:lnTo>
                  <a:cubicBezTo>
                    <a:pt x="0" y="30273"/>
                    <a:pt x="4341" y="19793"/>
                    <a:pt x="12067" y="12067"/>
                  </a:cubicBezTo>
                  <a:cubicBezTo>
                    <a:pt x="19793" y="4341"/>
                    <a:pt x="30273" y="0"/>
                    <a:pt x="41199" y="0"/>
                  </a:cubicBezTo>
                  <a:close/>
                </a:path>
              </a:pathLst>
            </a:custGeom>
            <a:solidFill>
              <a:srgbClr val="FFFFFF"/>
            </a:solidFill>
            <a:ln cap="rnd">
              <a:noFill/>
              <a:prstDash val="solid"/>
              <a:round/>
            </a:ln>
          </p:spPr>
          <p:txBody>
            <a:bodyPr/>
            <a:lstStyle/>
            <a:p>
              <a:endParaRPr lang="en-CA"/>
            </a:p>
          </p:txBody>
        </p:sp>
        <p:sp>
          <p:nvSpPr>
            <p:cNvPr id="4" name="TextBox 4"/>
            <p:cNvSpPr txBox="1"/>
            <p:nvPr/>
          </p:nvSpPr>
          <p:spPr>
            <a:xfrm>
              <a:off x="0" y="-114300"/>
              <a:ext cx="2969496" cy="2823633"/>
            </a:xfrm>
            <a:prstGeom prst="rect">
              <a:avLst/>
            </a:prstGeom>
          </p:spPr>
          <p:txBody>
            <a:bodyPr lIns="50800" tIns="50800" rIns="50800" bIns="50800" rtlCol="0" anchor="ctr"/>
            <a:lstStyle/>
            <a:p>
              <a:pPr algn="ctr">
                <a:lnSpc>
                  <a:spcPts val="3919"/>
                </a:lnSpc>
              </a:pPr>
              <a:endParaRPr/>
            </a:p>
            <a:p>
              <a:pPr algn="ctr">
                <a:lnSpc>
                  <a:spcPts val="3919"/>
                </a:lnSpc>
              </a:pPr>
              <a:endParaRPr/>
            </a:p>
            <a:p>
              <a:pPr algn="ctr">
                <a:lnSpc>
                  <a:spcPts val="3919"/>
                </a:lnSpc>
              </a:pPr>
              <a:endParaRPr/>
            </a:p>
            <a:p>
              <a:pPr algn="ctr">
                <a:lnSpc>
                  <a:spcPts val="3919"/>
                </a:lnSpc>
              </a:pPr>
              <a:endParaRPr/>
            </a:p>
            <a:p>
              <a:pPr algn="ctr">
                <a:lnSpc>
                  <a:spcPts val="3919"/>
                </a:lnSpc>
              </a:pPr>
              <a:endParaRPr/>
            </a:p>
            <a:p>
              <a:pPr algn="ctr">
                <a:lnSpc>
                  <a:spcPts val="3919"/>
                </a:lnSpc>
              </a:pPr>
              <a:endParaRPr/>
            </a:p>
            <a:p>
              <a:pPr algn="ctr">
                <a:lnSpc>
                  <a:spcPts val="3359"/>
                </a:lnSpc>
              </a:pPr>
              <a:r>
                <a:rPr lang="en-US" sz="2400">
                  <a:solidFill>
                    <a:srgbClr val="000000"/>
                  </a:solidFill>
                  <a:latin typeface="Times New Roman"/>
                </a:rPr>
                <a:t>Managing multiple bank accounts and crafting effective budgets pose significant challenges for users in today's complex financial landscape which often results in confusion and inefficiencies in financial management. Users face challenges as they have to navigate through different banking platforms for seamless transfers and for accessing insights into their spending patterns.</a:t>
              </a:r>
            </a:p>
            <a:p>
              <a:pPr algn="ctr">
                <a:lnSpc>
                  <a:spcPts val="3359"/>
                </a:lnSpc>
              </a:pPr>
              <a:endParaRPr lang="en-US" sz="2400">
                <a:solidFill>
                  <a:srgbClr val="000000"/>
                </a:solidFill>
                <a:latin typeface="Times New Roman"/>
              </a:endParaRPr>
            </a:p>
            <a:p>
              <a:pPr algn="ctr">
                <a:lnSpc>
                  <a:spcPts val="3359"/>
                </a:lnSpc>
              </a:pPr>
              <a:r>
                <a:rPr lang="en-US" sz="2400">
                  <a:solidFill>
                    <a:srgbClr val="000000"/>
                  </a:solidFill>
                  <a:latin typeface="Times New Roman"/>
                </a:rPr>
                <a:t>Our solution, </a:t>
              </a:r>
              <a:r>
                <a:rPr lang="en-US" sz="2400">
                  <a:solidFill>
                    <a:srgbClr val="000000"/>
                  </a:solidFill>
                  <a:latin typeface="Times New Roman Bold"/>
                </a:rPr>
                <a:t>CanPay</a:t>
              </a:r>
              <a:r>
                <a:rPr lang="en-US" sz="2400">
                  <a:solidFill>
                    <a:srgbClr val="000000"/>
                  </a:solidFill>
                  <a:latin typeface="Times New Roman"/>
                </a:rPr>
                <a:t>, aims to transform online banking and budgeting by offering a complete solution that streamlines account management, making it easier to transfer money between accounts with a wallet feature, and gives users insightful information about their spending to help them make smart financial decisions.</a:t>
              </a:r>
            </a:p>
            <a:p>
              <a:pPr algn="ctr">
                <a:lnSpc>
                  <a:spcPts val="3919"/>
                </a:lnSpc>
              </a:pPr>
              <a:endParaRPr lang="en-US" sz="2400">
                <a:solidFill>
                  <a:srgbClr val="000000"/>
                </a:solidFill>
                <a:latin typeface="Times New Roman"/>
              </a:endParaRPr>
            </a:p>
          </p:txBody>
        </p:sp>
      </p:grpSp>
      <p:grpSp>
        <p:nvGrpSpPr>
          <p:cNvPr id="5" name="Group 5"/>
          <p:cNvGrpSpPr>
            <a:grpSpLocks noChangeAspect="1"/>
          </p:cNvGrpSpPr>
          <p:nvPr/>
        </p:nvGrpSpPr>
        <p:grpSpPr>
          <a:xfrm>
            <a:off x="12112604" y="-344016"/>
            <a:ext cx="10293392" cy="10631016"/>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67" r="-27567"/>
              </a:stretch>
            </a:blipFill>
          </p:spPr>
          <p:txBody>
            <a:bodyPr/>
            <a:lstStyle/>
            <a:p>
              <a:endParaRPr lang="en-CA"/>
            </a:p>
          </p:txBody>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txBody>
            <a:bodyPr/>
            <a:lstStyle/>
            <a:p>
              <a:endParaRPr lang="en-CA"/>
            </a:p>
          </p:txBody>
        </p:sp>
      </p:grpSp>
      <p:grpSp>
        <p:nvGrpSpPr>
          <p:cNvPr id="8" name="Group 8"/>
          <p:cNvGrpSpPr/>
          <p:nvPr/>
        </p:nvGrpSpPr>
        <p:grpSpPr>
          <a:xfrm>
            <a:off x="-1807396" y="745232"/>
            <a:ext cx="14799434" cy="1543050"/>
            <a:chOff x="0" y="0"/>
            <a:chExt cx="3897793" cy="406400"/>
          </a:xfrm>
        </p:grpSpPr>
        <p:sp>
          <p:nvSpPr>
            <p:cNvPr id="9" name="Freeform 9"/>
            <p:cNvSpPr/>
            <p:nvPr/>
          </p:nvSpPr>
          <p:spPr>
            <a:xfrm>
              <a:off x="0" y="0"/>
              <a:ext cx="3897793" cy="406400"/>
            </a:xfrm>
            <a:custGeom>
              <a:avLst/>
              <a:gdLst/>
              <a:ahLst/>
              <a:cxnLst/>
              <a:rect l="l" t="t" r="r" b="b"/>
              <a:pathLst>
                <a:path w="3897793" h="406400">
                  <a:moveTo>
                    <a:pt x="31387" y="0"/>
                  </a:moveTo>
                  <a:lnTo>
                    <a:pt x="3866406" y="0"/>
                  </a:lnTo>
                  <a:cubicBezTo>
                    <a:pt x="3883741" y="0"/>
                    <a:pt x="3897793" y="14053"/>
                    <a:pt x="3897793" y="31387"/>
                  </a:cubicBezTo>
                  <a:lnTo>
                    <a:pt x="3897793" y="375013"/>
                  </a:lnTo>
                  <a:cubicBezTo>
                    <a:pt x="3897793" y="383337"/>
                    <a:pt x="3894487" y="391321"/>
                    <a:pt x="3888600" y="397207"/>
                  </a:cubicBezTo>
                  <a:cubicBezTo>
                    <a:pt x="3882714" y="403093"/>
                    <a:pt x="3874731" y="406400"/>
                    <a:pt x="3866406" y="406400"/>
                  </a:cubicBezTo>
                  <a:lnTo>
                    <a:pt x="31387" y="406400"/>
                  </a:lnTo>
                  <a:cubicBezTo>
                    <a:pt x="23063" y="406400"/>
                    <a:pt x="15079" y="403093"/>
                    <a:pt x="9193" y="397207"/>
                  </a:cubicBezTo>
                  <a:cubicBezTo>
                    <a:pt x="3307" y="391321"/>
                    <a:pt x="0" y="383337"/>
                    <a:pt x="0" y="375013"/>
                  </a:cubicBezTo>
                  <a:lnTo>
                    <a:pt x="0" y="31387"/>
                  </a:lnTo>
                  <a:cubicBezTo>
                    <a:pt x="0" y="23063"/>
                    <a:pt x="3307" y="15079"/>
                    <a:pt x="9193" y="9193"/>
                  </a:cubicBezTo>
                  <a:cubicBezTo>
                    <a:pt x="15079" y="3307"/>
                    <a:pt x="23063" y="0"/>
                    <a:pt x="31387" y="0"/>
                  </a:cubicBezTo>
                  <a:close/>
                </a:path>
              </a:pathLst>
            </a:custGeom>
            <a:solidFill>
              <a:srgbClr val="9EA788"/>
            </a:solidFill>
            <a:ln cap="rnd">
              <a:noFill/>
              <a:prstDash val="solid"/>
              <a:round/>
            </a:ln>
          </p:spPr>
          <p:txBody>
            <a:bodyPr/>
            <a:lstStyle/>
            <a:p>
              <a:endParaRPr lang="en-CA"/>
            </a:p>
          </p:txBody>
        </p:sp>
        <p:sp>
          <p:nvSpPr>
            <p:cNvPr id="10" name="TextBox 10"/>
            <p:cNvSpPr txBox="1"/>
            <p:nvPr/>
          </p:nvSpPr>
          <p:spPr>
            <a:xfrm>
              <a:off x="0" y="-38100"/>
              <a:ext cx="3897793" cy="444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153634" y="1028700"/>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2" name="Group 12"/>
          <p:cNvGrpSpPr/>
          <p:nvPr/>
        </p:nvGrpSpPr>
        <p:grpSpPr>
          <a:xfrm>
            <a:off x="8795588" y="-1989626"/>
            <a:ext cx="2882434" cy="288243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CA"/>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5" name="TextBox 15"/>
          <p:cNvSpPr txBox="1"/>
          <p:nvPr/>
        </p:nvSpPr>
        <p:spPr>
          <a:xfrm>
            <a:off x="2651462" y="883283"/>
            <a:ext cx="7362026" cy="1484001"/>
          </a:xfrm>
          <a:prstGeom prst="rect">
            <a:avLst/>
          </a:prstGeom>
        </p:spPr>
        <p:txBody>
          <a:bodyPr lIns="0" tIns="0" rIns="0" bIns="0" rtlCol="0" anchor="t">
            <a:spAutoFit/>
          </a:bodyPr>
          <a:lstStyle/>
          <a:p>
            <a:pPr algn="ctr">
              <a:lnSpc>
                <a:spcPts val="5610"/>
              </a:lnSpc>
            </a:pPr>
            <a:r>
              <a:rPr lang="en-US" sz="5100">
                <a:solidFill>
                  <a:srgbClr val="2D272F"/>
                </a:solidFill>
                <a:latin typeface="Poppins Ultra-Bold"/>
              </a:rPr>
              <a:t>PROBLEM  STATEMENT AND 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541249"/>
          </a:xfrm>
          <a:custGeom>
            <a:avLst/>
            <a:gdLst/>
            <a:ahLst/>
            <a:cxnLst/>
            <a:rect l="l" t="t" r="r" b="b"/>
            <a:pathLst>
              <a:path w="18288000" h="3541249">
                <a:moveTo>
                  <a:pt x="0" y="0"/>
                </a:moveTo>
                <a:lnTo>
                  <a:pt x="18288000" y="0"/>
                </a:lnTo>
                <a:lnTo>
                  <a:pt x="18288000" y="3541249"/>
                </a:lnTo>
                <a:lnTo>
                  <a:pt x="0" y="3541249"/>
                </a:lnTo>
                <a:lnTo>
                  <a:pt x="0" y="0"/>
                </a:lnTo>
                <a:close/>
              </a:path>
            </a:pathLst>
          </a:custGeom>
          <a:blipFill>
            <a:blip r:embed="rId2"/>
            <a:stretch>
              <a:fillRect t="-92708" b="-151361"/>
            </a:stretch>
          </a:blipFill>
        </p:spPr>
        <p:txBody>
          <a:bodyPr/>
          <a:lstStyle/>
          <a:p>
            <a:endParaRPr lang="en-CA"/>
          </a:p>
        </p:txBody>
      </p:sp>
      <p:grpSp>
        <p:nvGrpSpPr>
          <p:cNvPr id="3" name="Group 3"/>
          <p:cNvGrpSpPr/>
          <p:nvPr/>
        </p:nvGrpSpPr>
        <p:grpSpPr>
          <a:xfrm>
            <a:off x="0" y="-241279"/>
            <a:ext cx="18288000" cy="3782528"/>
            <a:chOff x="0" y="0"/>
            <a:chExt cx="4816593" cy="996221"/>
          </a:xfrm>
        </p:grpSpPr>
        <p:sp>
          <p:nvSpPr>
            <p:cNvPr id="4" name="Freeform 4"/>
            <p:cNvSpPr/>
            <p:nvPr/>
          </p:nvSpPr>
          <p:spPr>
            <a:xfrm>
              <a:off x="0" y="0"/>
              <a:ext cx="4816592" cy="996221"/>
            </a:xfrm>
            <a:custGeom>
              <a:avLst/>
              <a:gdLst/>
              <a:ahLst/>
              <a:cxnLst/>
              <a:rect l="l" t="t" r="r" b="b"/>
              <a:pathLst>
                <a:path w="4816592" h="996221">
                  <a:moveTo>
                    <a:pt x="0" y="0"/>
                  </a:moveTo>
                  <a:lnTo>
                    <a:pt x="4816592" y="0"/>
                  </a:lnTo>
                  <a:lnTo>
                    <a:pt x="4816592" y="996221"/>
                  </a:lnTo>
                  <a:lnTo>
                    <a:pt x="0" y="996221"/>
                  </a:lnTo>
                  <a:close/>
                </a:path>
              </a:pathLst>
            </a:custGeom>
            <a:solidFill>
              <a:srgbClr val="626953">
                <a:alpha val="37647"/>
              </a:srgbClr>
            </a:solidFill>
          </p:spPr>
          <p:txBody>
            <a:bodyPr/>
            <a:lstStyle/>
            <a:p>
              <a:endParaRPr lang="en-CA"/>
            </a:p>
          </p:txBody>
        </p:sp>
        <p:sp>
          <p:nvSpPr>
            <p:cNvPr id="5" name="TextBox 5"/>
            <p:cNvSpPr txBox="1"/>
            <p:nvPr/>
          </p:nvSpPr>
          <p:spPr>
            <a:xfrm>
              <a:off x="0" y="-38100"/>
              <a:ext cx="4816593" cy="103432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304123" y="478981"/>
            <a:ext cx="11237485" cy="1543050"/>
            <a:chOff x="0" y="0"/>
            <a:chExt cx="2959667" cy="406400"/>
          </a:xfrm>
        </p:grpSpPr>
        <p:sp>
          <p:nvSpPr>
            <p:cNvPr id="7" name="Freeform 7"/>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txBody>
            <a:bodyPr/>
            <a:lstStyle/>
            <a:p>
              <a:endParaRPr lang="en-CA"/>
            </a:p>
          </p:txBody>
        </p:sp>
        <p:sp>
          <p:nvSpPr>
            <p:cNvPr id="8" name="TextBox 8"/>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867039" y="1770624"/>
            <a:ext cx="11237485" cy="1543050"/>
            <a:chOff x="0" y="0"/>
            <a:chExt cx="2959667" cy="406400"/>
          </a:xfrm>
        </p:grpSpPr>
        <p:sp>
          <p:nvSpPr>
            <p:cNvPr id="10" name="Freeform 10"/>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CDBE8C"/>
            </a:solidFill>
            <a:ln cap="rnd">
              <a:noFill/>
              <a:prstDash val="solid"/>
              <a:round/>
            </a:ln>
          </p:spPr>
          <p:txBody>
            <a:bodyPr/>
            <a:lstStyle/>
            <a:p>
              <a:endParaRPr lang="en-CA"/>
            </a:p>
          </p:txBody>
        </p:sp>
        <p:sp>
          <p:nvSpPr>
            <p:cNvPr id="11" name="TextBox 11"/>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6058" y="6549244"/>
            <a:ext cx="865285" cy="865285"/>
            <a:chOff x="0" y="0"/>
            <a:chExt cx="1153713" cy="1153713"/>
          </a:xfrm>
        </p:grpSpPr>
        <p:grpSp>
          <p:nvGrpSpPr>
            <p:cNvPr id="13" name="Group 13"/>
            <p:cNvGrpSpPr/>
            <p:nvPr/>
          </p:nvGrpSpPr>
          <p:grpSpPr>
            <a:xfrm>
              <a:off x="0" y="0"/>
              <a:ext cx="1153713" cy="11537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txBody>
              <a:bodyPr/>
              <a:lstStyle/>
              <a:p>
                <a:endParaRPr lang="en-CA"/>
              </a:p>
            </p:txBody>
          </p:sp>
          <p:sp>
            <p:nvSpPr>
              <p:cNvPr id="15" name="TextBox 15"/>
              <p:cNvSpPr txBox="1"/>
              <p:nvPr/>
            </p:nvSpPr>
            <p:spPr>
              <a:xfrm>
                <a:off x="76200" y="38100"/>
                <a:ext cx="660400" cy="698500"/>
              </a:xfrm>
              <a:prstGeom prst="rect">
                <a:avLst/>
              </a:prstGeom>
            </p:spPr>
            <p:txBody>
              <a:bodyPr lIns="46594" tIns="46594" rIns="46594" bIns="46594" rtlCol="0" anchor="ctr"/>
              <a:lstStyle/>
              <a:p>
                <a:pPr algn="ctr">
                  <a:lnSpc>
                    <a:spcPts val="2659"/>
                  </a:lnSpc>
                </a:pPr>
                <a:endParaRPr/>
              </a:p>
            </p:txBody>
          </p:sp>
        </p:grpSp>
        <p:sp>
          <p:nvSpPr>
            <p:cNvPr id="16" name="Freeform 16"/>
            <p:cNvSpPr/>
            <p:nvPr/>
          </p:nvSpPr>
          <p:spPr>
            <a:xfrm>
              <a:off x="168464" y="282531"/>
              <a:ext cx="816785" cy="588652"/>
            </a:xfrm>
            <a:custGeom>
              <a:avLst/>
              <a:gdLst/>
              <a:ahLst/>
              <a:cxnLst/>
              <a:rect l="l" t="t" r="r" b="b"/>
              <a:pathLst>
                <a:path w="816785" h="588652">
                  <a:moveTo>
                    <a:pt x="0" y="0"/>
                  </a:moveTo>
                  <a:lnTo>
                    <a:pt x="816785" y="0"/>
                  </a:lnTo>
                  <a:lnTo>
                    <a:pt x="816785" y="588651"/>
                  </a:lnTo>
                  <a:lnTo>
                    <a:pt x="0" y="5886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grpSp>
        <p:nvGrpSpPr>
          <p:cNvPr id="17" name="Group 17"/>
          <p:cNvGrpSpPr/>
          <p:nvPr/>
        </p:nvGrpSpPr>
        <p:grpSpPr>
          <a:xfrm>
            <a:off x="9143999" y="6549244"/>
            <a:ext cx="763736" cy="763736"/>
            <a:chOff x="0" y="0"/>
            <a:chExt cx="1018315" cy="1018315"/>
          </a:xfrm>
        </p:grpSpPr>
        <p:grpSp>
          <p:nvGrpSpPr>
            <p:cNvPr id="18" name="Group 18"/>
            <p:cNvGrpSpPr/>
            <p:nvPr/>
          </p:nvGrpSpPr>
          <p:grpSpPr>
            <a:xfrm>
              <a:off x="0" y="0"/>
              <a:ext cx="1018315" cy="10183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A788"/>
              </a:solidFill>
            </p:spPr>
            <p:txBody>
              <a:bodyPr/>
              <a:lstStyle/>
              <a:p>
                <a:endParaRPr lang="en-CA"/>
              </a:p>
            </p:txBody>
          </p:sp>
          <p:sp>
            <p:nvSpPr>
              <p:cNvPr id="20" name="TextBox 20"/>
              <p:cNvSpPr txBox="1"/>
              <p:nvPr/>
            </p:nvSpPr>
            <p:spPr>
              <a:xfrm>
                <a:off x="76200" y="38100"/>
                <a:ext cx="660400" cy="698500"/>
              </a:xfrm>
              <a:prstGeom prst="rect">
                <a:avLst/>
              </a:prstGeom>
            </p:spPr>
            <p:txBody>
              <a:bodyPr lIns="46594" tIns="46594" rIns="46594" bIns="46594" rtlCol="0" anchor="ctr"/>
              <a:lstStyle/>
              <a:p>
                <a:pPr algn="ctr">
                  <a:lnSpc>
                    <a:spcPts val="2660"/>
                  </a:lnSpc>
                </a:pPr>
                <a:endParaRPr/>
              </a:p>
            </p:txBody>
          </p:sp>
        </p:grpSp>
        <p:sp>
          <p:nvSpPr>
            <p:cNvPr id="21" name="Freeform 21"/>
            <p:cNvSpPr/>
            <p:nvPr/>
          </p:nvSpPr>
          <p:spPr>
            <a:xfrm rot="-10800000">
              <a:off x="206370" y="206370"/>
              <a:ext cx="605575" cy="605575"/>
            </a:xfrm>
            <a:custGeom>
              <a:avLst/>
              <a:gdLst/>
              <a:ahLst/>
              <a:cxnLst/>
              <a:rect l="l" t="t" r="r" b="b"/>
              <a:pathLst>
                <a:path w="605575" h="605575">
                  <a:moveTo>
                    <a:pt x="0" y="0"/>
                  </a:moveTo>
                  <a:lnTo>
                    <a:pt x="605575" y="0"/>
                  </a:lnTo>
                  <a:lnTo>
                    <a:pt x="605575" y="605575"/>
                  </a:lnTo>
                  <a:lnTo>
                    <a:pt x="0" y="605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grpSp>
      <p:grpSp>
        <p:nvGrpSpPr>
          <p:cNvPr id="22" name="Group 22"/>
          <p:cNvGrpSpPr/>
          <p:nvPr/>
        </p:nvGrpSpPr>
        <p:grpSpPr>
          <a:xfrm>
            <a:off x="-3131855" y="3541249"/>
            <a:ext cx="20661172" cy="1543050"/>
            <a:chOff x="0" y="0"/>
            <a:chExt cx="5441625" cy="406400"/>
          </a:xfrm>
        </p:grpSpPr>
        <p:sp>
          <p:nvSpPr>
            <p:cNvPr id="23" name="Freeform 23"/>
            <p:cNvSpPr/>
            <p:nvPr/>
          </p:nvSpPr>
          <p:spPr>
            <a:xfrm>
              <a:off x="0" y="0"/>
              <a:ext cx="5441626" cy="406400"/>
            </a:xfrm>
            <a:custGeom>
              <a:avLst/>
              <a:gdLst/>
              <a:ahLst/>
              <a:cxnLst/>
              <a:rect l="l" t="t" r="r" b="b"/>
              <a:pathLst>
                <a:path w="5441626" h="406400">
                  <a:moveTo>
                    <a:pt x="22483" y="0"/>
                  </a:moveTo>
                  <a:lnTo>
                    <a:pt x="5419143" y="0"/>
                  </a:lnTo>
                  <a:cubicBezTo>
                    <a:pt x="5425106" y="0"/>
                    <a:pt x="5430824" y="2369"/>
                    <a:pt x="5435041" y="6585"/>
                  </a:cubicBezTo>
                  <a:cubicBezTo>
                    <a:pt x="5439257" y="10801"/>
                    <a:pt x="5441626" y="16520"/>
                    <a:pt x="5441626" y="22483"/>
                  </a:cubicBezTo>
                  <a:lnTo>
                    <a:pt x="5441626" y="383917"/>
                  </a:lnTo>
                  <a:cubicBezTo>
                    <a:pt x="5441626" y="396334"/>
                    <a:pt x="5431560" y="406400"/>
                    <a:pt x="5419143" y="406400"/>
                  </a:cubicBezTo>
                  <a:lnTo>
                    <a:pt x="22483" y="406400"/>
                  </a:lnTo>
                  <a:cubicBezTo>
                    <a:pt x="10066" y="406400"/>
                    <a:pt x="0" y="396334"/>
                    <a:pt x="0" y="383917"/>
                  </a:cubicBezTo>
                  <a:lnTo>
                    <a:pt x="0" y="22483"/>
                  </a:lnTo>
                  <a:cubicBezTo>
                    <a:pt x="0" y="10066"/>
                    <a:pt x="10066" y="0"/>
                    <a:pt x="22483" y="0"/>
                  </a:cubicBezTo>
                  <a:close/>
                </a:path>
              </a:pathLst>
            </a:custGeom>
            <a:solidFill>
              <a:srgbClr val="9EA788"/>
            </a:solidFill>
            <a:ln cap="rnd">
              <a:noFill/>
              <a:prstDash val="solid"/>
              <a:round/>
            </a:ln>
          </p:spPr>
          <p:txBody>
            <a:bodyPr/>
            <a:lstStyle/>
            <a:p>
              <a:endParaRPr lang="en-CA"/>
            </a:p>
          </p:txBody>
        </p:sp>
        <p:sp>
          <p:nvSpPr>
            <p:cNvPr id="24" name="TextBox 24"/>
            <p:cNvSpPr txBox="1"/>
            <p:nvPr/>
          </p:nvSpPr>
          <p:spPr>
            <a:xfrm>
              <a:off x="0" y="-38100"/>
              <a:ext cx="5441625" cy="444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39014" y="3734572"/>
            <a:ext cx="17028017" cy="1111890"/>
          </a:xfrm>
          <a:prstGeom prst="rect">
            <a:avLst/>
          </a:prstGeom>
        </p:spPr>
        <p:txBody>
          <a:bodyPr lIns="0" tIns="0" rIns="0" bIns="0" rtlCol="0" anchor="t">
            <a:spAutoFit/>
          </a:bodyPr>
          <a:lstStyle/>
          <a:p>
            <a:pPr>
              <a:lnSpc>
                <a:spcPts val="8030"/>
              </a:lnSpc>
            </a:pPr>
            <a:r>
              <a:rPr lang="en-US" sz="7300">
                <a:solidFill>
                  <a:srgbClr val="000000"/>
                </a:solidFill>
                <a:latin typeface="Poppins Ultra-Bold"/>
              </a:rPr>
              <a:t>PRODUCT AND VALUE PROPOSITION </a:t>
            </a:r>
          </a:p>
        </p:txBody>
      </p:sp>
      <p:grpSp>
        <p:nvGrpSpPr>
          <p:cNvPr id="26" name="Group 26"/>
          <p:cNvGrpSpPr/>
          <p:nvPr/>
        </p:nvGrpSpPr>
        <p:grpSpPr>
          <a:xfrm>
            <a:off x="7702782" y="-3123713"/>
            <a:ext cx="2882434" cy="288243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CA"/>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9" name="TextBox 29"/>
          <p:cNvSpPr txBox="1"/>
          <p:nvPr/>
        </p:nvSpPr>
        <p:spPr>
          <a:xfrm>
            <a:off x="1963492" y="5889542"/>
            <a:ext cx="6040333" cy="254889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w Roman"/>
              </a:rPr>
              <a:t>CanPay is a mobile app streamlining the management of multiple bank accounts. With a user-friendly interface, users seamlessly integrate accounts, enabling easy transfers and gaining insights into spending—All in one place.</a:t>
            </a:r>
          </a:p>
        </p:txBody>
      </p:sp>
      <p:sp>
        <p:nvSpPr>
          <p:cNvPr id="30" name="TextBox 30"/>
          <p:cNvSpPr txBox="1"/>
          <p:nvPr/>
        </p:nvSpPr>
        <p:spPr>
          <a:xfrm>
            <a:off x="10237096" y="6028556"/>
            <a:ext cx="6929936" cy="3873627"/>
          </a:xfrm>
          <a:prstGeom prst="rect">
            <a:avLst/>
          </a:prstGeom>
        </p:spPr>
        <p:txBody>
          <a:bodyPr lIns="0" tIns="0" rIns="0" bIns="0" rtlCol="0" anchor="t">
            <a:spAutoFit/>
          </a:bodyPr>
          <a:lstStyle/>
          <a:p>
            <a:pPr>
              <a:lnSpc>
                <a:spcPts val="3359"/>
              </a:lnSpc>
            </a:pPr>
            <a:r>
              <a:rPr lang="en-US" sz="2400">
                <a:solidFill>
                  <a:srgbClr val="000000"/>
                </a:solidFill>
                <a:latin typeface="Times New Roman"/>
              </a:rPr>
              <a:t>CanPay ensures effortless inter-account transactions and provides valuable expenditure insights, saving time and promoting informed financial decisions in a centralized hub.</a:t>
            </a:r>
          </a:p>
          <a:p>
            <a:pPr>
              <a:lnSpc>
                <a:spcPts val="4326"/>
              </a:lnSpc>
            </a:pPr>
            <a:endParaRPr lang="en-US" sz="2400">
              <a:solidFill>
                <a:srgbClr val="000000"/>
              </a:solidFill>
              <a:latin typeface="Times New Roman"/>
            </a:endParaRPr>
          </a:p>
          <a:p>
            <a:pPr>
              <a:lnSpc>
                <a:spcPts val="4326"/>
              </a:lnSpc>
            </a:pPr>
            <a:endParaRPr lang="en-US" sz="2400">
              <a:solidFill>
                <a:srgbClr val="000000"/>
              </a:solidFill>
              <a:latin typeface="Times New Roman"/>
            </a:endParaRPr>
          </a:p>
          <a:p>
            <a:pPr>
              <a:lnSpc>
                <a:spcPts val="4326"/>
              </a:lnSpc>
            </a:pPr>
            <a:endParaRPr lang="en-US" sz="2400">
              <a:solidFill>
                <a:srgbClr val="000000"/>
              </a:solidFill>
              <a:latin typeface="Times New Roman"/>
            </a:endParaRPr>
          </a:p>
          <a:p>
            <a:pPr>
              <a:lnSpc>
                <a:spcPts val="4326"/>
              </a:lnSpc>
              <a:spcBef>
                <a:spcPct val="0"/>
              </a:spcBef>
            </a:pPr>
            <a:endParaRPr lang="en-US" sz="2400">
              <a:solidFill>
                <a:srgbClr val="000000"/>
              </a:solid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13082" y="3612145"/>
            <a:ext cx="1096042" cy="1078338"/>
            <a:chOff x="0" y="0"/>
            <a:chExt cx="624784" cy="614692"/>
          </a:xfrm>
        </p:grpSpPr>
        <p:sp>
          <p:nvSpPr>
            <p:cNvPr id="3" name="Freeform 3"/>
            <p:cNvSpPr/>
            <p:nvPr/>
          </p:nvSpPr>
          <p:spPr>
            <a:xfrm>
              <a:off x="0" y="0"/>
              <a:ext cx="624784" cy="614692"/>
            </a:xfrm>
            <a:custGeom>
              <a:avLst/>
              <a:gdLst/>
              <a:ahLst/>
              <a:cxnLst/>
              <a:rect l="l" t="t" r="r" b="b"/>
              <a:pathLst>
                <a:path w="624784" h="614692">
                  <a:moveTo>
                    <a:pt x="312392" y="0"/>
                  </a:moveTo>
                  <a:cubicBezTo>
                    <a:pt x="139863" y="0"/>
                    <a:pt x="0" y="137603"/>
                    <a:pt x="0" y="307346"/>
                  </a:cubicBezTo>
                  <a:cubicBezTo>
                    <a:pt x="0" y="477088"/>
                    <a:pt x="139863" y="614692"/>
                    <a:pt x="312392" y="614692"/>
                  </a:cubicBezTo>
                  <a:cubicBezTo>
                    <a:pt x="484921" y="614692"/>
                    <a:pt x="624784" y="477088"/>
                    <a:pt x="624784" y="307346"/>
                  </a:cubicBezTo>
                  <a:cubicBezTo>
                    <a:pt x="624784" y="137603"/>
                    <a:pt x="484921" y="0"/>
                    <a:pt x="312392" y="0"/>
                  </a:cubicBezTo>
                  <a:close/>
                </a:path>
              </a:pathLst>
            </a:custGeom>
            <a:solidFill>
              <a:srgbClr val="9EA788"/>
            </a:solidFill>
          </p:spPr>
          <p:txBody>
            <a:bodyPr/>
            <a:lstStyle/>
            <a:p>
              <a:endParaRPr lang="en-CA"/>
            </a:p>
          </p:txBody>
        </p:sp>
        <p:sp>
          <p:nvSpPr>
            <p:cNvPr id="4" name="TextBox 4"/>
            <p:cNvSpPr txBox="1"/>
            <p:nvPr/>
          </p:nvSpPr>
          <p:spPr>
            <a:xfrm>
              <a:off x="58573" y="19527"/>
              <a:ext cx="507637" cy="537537"/>
            </a:xfrm>
            <a:prstGeom prst="rect">
              <a:avLst/>
            </a:prstGeom>
          </p:spPr>
          <p:txBody>
            <a:bodyPr lIns="38390" tIns="38390" rIns="38390" bIns="38390" rtlCol="0" anchor="ctr"/>
            <a:lstStyle/>
            <a:p>
              <a:pPr algn="ctr">
                <a:lnSpc>
                  <a:spcPts val="2659"/>
                </a:lnSpc>
              </a:pPr>
              <a:endParaRPr/>
            </a:p>
          </p:txBody>
        </p:sp>
      </p:grpSp>
      <p:grpSp>
        <p:nvGrpSpPr>
          <p:cNvPr id="5" name="Group 5"/>
          <p:cNvGrpSpPr/>
          <p:nvPr/>
        </p:nvGrpSpPr>
        <p:grpSpPr>
          <a:xfrm>
            <a:off x="-570446" y="4690"/>
            <a:ext cx="5416698" cy="10796660"/>
            <a:chOff x="0" y="0"/>
            <a:chExt cx="1426620" cy="2843565"/>
          </a:xfrm>
        </p:grpSpPr>
        <p:sp>
          <p:nvSpPr>
            <p:cNvPr id="6" name="Freeform 6"/>
            <p:cNvSpPr/>
            <p:nvPr/>
          </p:nvSpPr>
          <p:spPr>
            <a:xfrm>
              <a:off x="0" y="0"/>
              <a:ext cx="1426620" cy="2843565"/>
            </a:xfrm>
            <a:custGeom>
              <a:avLst/>
              <a:gdLst/>
              <a:ahLst/>
              <a:cxnLst/>
              <a:rect l="l" t="t" r="r" b="b"/>
              <a:pathLst>
                <a:path w="1426620" h="2843565">
                  <a:moveTo>
                    <a:pt x="85756" y="0"/>
                  </a:moveTo>
                  <a:lnTo>
                    <a:pt x="1340864" y="0"/>
                  </a:lnTo>
                  <a:cubicBezTo>
                    <a:pt x="1363608" y="0"/>
                    <a:pt x="1385420" y="9035"/>
                    <a:pt x="1401503" y="25117"/>
                  </a:cubicBezTo>
                  <a:cubicBezTo>
                    <a:pt x="1417585" y="41200"/>
                    <a:pt x="1426620" y="63012"/>
                    <a:pt x="1426620" y="85756"/>
                  </a:cubicBezTo>
                  <a:lnTo>
                    <a:pt x="1426620" y="2757809"/>
                  </a:lnTo>
                  <a:cubicBezTo>
                    <a:pt x="1426620" y="2780553"/>
                    <a:pt x="1417585" y="2802365"/>
                    <a:pt x="1401503" y="2818447"/>
                  </a:cubicBezTo>
                  <a:cubicBezTo>
                    <a:pt x="1385420" y="2834530"/>
                    <a:pt x="1363608" y="2843565"/>
                    <a:pt x="1340864" y="2843565"/>
                  </a:cubicBezTo>
                  <a:lnTo>
                    <a:pt x="85756" y="2843565"/>
                  </a:lnTo>
                  <a:cubicBezTo>
                    <a:pt x="63012" y="2843565"/>
                    <a:pt x="41200" y="2834530"/>
                    <a:pt x="25117" y="2818447"/>
                  </a:cubicBezTo>
                  <a:cubicBezTo>
                    <a:pt x="9035" y="2802365"/>
                    <a:pt x="0" y="2780553"/>
                    <a:pt x="0" y="2757809"/>
                  </a:cubicBezTo>
                  <a:lnTo>
                    <a:pt x="0" y="85756"/>
                  </a:lnTo>
                  <a:cubicBezTo>
                    <a:pt x="0" y="63012"/>
                    <a:pt x="9035" y="41200"/>
                    <a:pt x="25117" y="25117"/>
                  </a:cubicBezTo>
                  <a:cubicBezTo>
                    <a:pt x="41200" y="9035"/>
                    <a:pt x="63012" y="0"/>
                    <a:pt x="85756" y="0"/>
                  </a:cubicBezTo>
                  <a:close/>
                </a:path>
              </a:pathLst>
            </a:custGeom>
            <a:solidFill>
              <a:srgbClr val="9EA788"/>
            </a:solidFill>
            <a:ln cap="rnd">
              <a:noFill/>
              <a:prstDash val="solid"/>
              <a:round/>
            </a:ln>
          </p:spPr>
          <p:txBody>
            <a:bodyPr/>
            <a:lstStyle/>
            <a:p>
              <a:endParaRPr lang="en-CA"/>
            </a:p>
          </p:txBody>
        </p:sp>
        <p:sp>
          <p:nvSpPr>
            <p:cNvPr id="7" name="TextBox 7"/>
            <p:cNvSpPr txBox="1"/>
            <p:nvPr/>
          </p:nvSpPr>
          <p:spPr>
            <a:xfrm>
              <a:off x="0" y="-38100"/>
              <a:ext cx="1426620" cy="288166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737861" y="201048"/>
            <a:ext cx="18876265" cy="1543050"/>
            <a:chOff x="0" y="0"/>
            <a:chExt cx="4971527" cy="406400"/>
          </a:xfrm>
        </p:grpSpPr>
        <p:sp>
          <p:nvSpPr>
            <p:cNvPr id="9" name="Freeform 9"/>
            <p:cNvSpPr/>
            <p:nvPr/>
          </p:nvSpPr>
          <p:spPr>
            <a:xfrm>
              <a:off x="0" y="0"/>
              <a:ext cx="4971526" cy="406400"/>
            </a:xfrm>
            <a:custGeom>
              <a:avLst/>
              <a:gdLst/>
              <a:ahLst/>
              <a:cxnLst/>
              <a:rect l="l" t="t" r="r" b="b"/>
              <a:pathLst>
                <a:path w="4971526" h="406400">
                  <a:moveTo>
                    <a:pt x="24608" y="0"/>
                  </a:moveTo>
                  <a:lnTo>
                    <a:pt x="4946918" y="0"/>
                  </a:lnTo>
                  <a:cubicBezTo>
                    <a:pt x="4960509" y="0"/>
                    <a:pt x="4971526" y="11018"/>
                    <a:pt x="4971526" y="24608"/>
                  </a:cubicBezTo>
                  <a:lnTo>
                    <a:pt x="4971526" y="381792"/>
                  </a:lnTo>
                  <a:cubicBezTo>
                    <a:pt x="4971526" y="395382"/>
                    <a:pt x="4960509" y="406400"/>
                    <a:pt x="4946918" y="406400"/>
                  </a:cubicBezTo>
                  <a:lnTo>
                    <a:pt x="24608" y="406400"/>
                  </a:lnTo>
                  <a:cubicBezTo>
                    <a:pt x="11018" y="406400"/>
                    <a:pt x="0" y="395382"/>
                    <a:pt x="0" y="381792"/>
                  </a:cubicBezTo>
                  <a:lnTo>
                    <a:pt x="0" y="24608"/>
                  </a:lnTo>
                  <a:cubicBezTo>
                    <a:pt x="0" y="11018"/>
                    <a:pt x="11018" y="0"/>
                    <a:pt x="24608" y="0"/>
                  </a:cubicBezTo>
                  <a:close/>
                </a:path>
              </a:pathLst>
            </a:custGeom>
            <a:solidFill>
              <a:srgbClr val="FFFFFF"/>
            </a:solidFill>
            <a:ln cap="rnd">
              <a:noFill/>
              <a:prstDash val="solid"/>
              <a:round/>
            </a:ln>
          </p:spPr>
          <p:txBody>
            <a:bodyPr/>
            <a:lstStyle/>
            <a:p>
              <a:endParaRPr lang="en-CA"/>
            </a:p>
          </p:txBody>
        </p:sp>
        <p:sp>
          <p:nvSpPr>
            <p:cNvPr id="10" name="TextBox 10"/>
            <p:cNvSpPr txBox="1"/>
            <p:nvPr/>
          </p:nvSpPr>
          <p:spPr>
            <a:xfrm>
              <a:off x="0" y="-38100"/>
              <a:ext cx="4971527"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07925" y="418474"/>
            <a:ext cx="16405495" cy="1090300"/>
          </a:xfrm>
          <a:prstGeom prst="rect">
            <a:avLst/>
          </a:prstGeom>
        </p:spPr>
        <p:txBody>
          <a:bodyPr lIns="0" tIns="0" rIns="0" bIns="0" rtlCol="0" anchor="t">
            <a:spAutoFit/>
          </a:bodyPr>
          <a:lstStyle/>
          <a:p>
            <a:pPr>
              <a:lnSpc>
                <a:spcPts val="7810"/>
              </a:lnSpc>
            </a:pPr>
            <a:r>
              <a:rPr lang="en-US" sz="7100">
                <a:solidFill>
                  <a:srgbClr val="000000"/>
                </a:solidFill>
                <a:latin typeface="Poppins Bold"/>
              </a:rPr>
              <a:t>CanPay Features and Functions:</a:t>
            </a:r>
          </a:p>
        </p:txBody>
      </p:sp>
      <p:grpSp>
        <p:nvGrpSpPr>
          <p:cNvPr id="12" name="Group 12"/>
          <p:cNvGrpSpPr/>
          <p:nvPr/>
        </p:nvGrpSpPr>
        <p:grpSpPr>
          <a:xfrm>
            <a:off x="4083250" y="2159668"/>
            <a:ext cx="1425874" cy="1121157"/>
            <a:chOff x="0" y="0"/>
            <a:chExt cx="812800" cy="639100"/>
          </a:xfrm>
        </p:grpSpPr>
        <p:sp>
          <p:nvSpPr>
            <p:cNvPr id="13" name="Freeform 13"/>
            <p:cNvSpPr/>
            <p:nvPr/>
          </p:nvSpPr>
          <p:spPr>
            <a:xfrm>
              <a:off x="0" y="0"/>
              <a:ext cx="812800" cy="639100"/>
            </a:xfrm>
            <a:custGeom>
              <a:avLst/>
              <a:gdLst/>
              <a:ahLst/>
              <a:cxnLst/>
              <a:rect l="l" t="t" r="r" b="b"/>
              <a:pathLst>
                <a:path w="812800" h="639100">
                  <a:moveTo>
                    <a:pt x="406400" y="0"/>
                  </a:moveTo>
                  <a:cubicBezTo>
                    <a:pt x="181951" y="0"/>
                    <a:pt x="0" y="143068"/>
                    <a:pt x="0" y="319550"/>
                  </a:cubicBezTo>
                  <a:cubicBezTo>
                    <a:pt x="0" y="496033"/>
                    <a:pt x="181951" y="639100"/>
                    <a:pt x="406400" y="639100"/>
                  </a:cubicBezTo>
                  <a:cubicBezTo>
                    <a:pt x="630849" y="639100"/>
                    <a:pt x="812800" y="496033"/>
                    <a:pt x="812800" y="319550"/>
                  </a:cubicBezTo>
                  <a:cubicBezTo>
                    <a:pt x="812800" y="143068"/>
                    <a:pt x="630849" y="0"/>
                    <a:pt x="406400" y="0"/>
                  </a:cubicBezTo>
                  <a:close/>
                </a:path>
              </a:pathLst>
            </a:custGeom>
            <a:solidFill>
              <a:srgbClr val="9EA788"/>
            </a:solidFill>
          </p:spPr>
          <p:txBody>
            <a:bodyPr/>
            <a:lstStyle/>
            <a:p>
              <a:endParaRPr lang="en-CA"/>
            </a:p>
          </p:txBody>
        </p:sp>
        <p:sp>
          <p:nvSpPr>
            <p:cNvPr id="14" name="TextBox 14"/>
            <p:cNvSpPr txBox="1"/>
            <p:nvPr/>
          </p:nvSpPr>
          <p:spPr>
            <a:xfrm>
              <a:off x="76200" y="21816"/>
              <a:ext cx="660400" cy="557369"/>
            </a:xfrm>
            <a:prstGeom prst="rect">
              <a:avLst/>
            </a:prstGeom>
          </p:spPr>
          <p:txBody>
            <a:bodyPr lIns="38390" tIns="38390" rIns="38390" bIns="38390" rtlCol="0" anchor="ctr"/>
            <a:lstStyle/>
            <a:p>
              <a:pPr algn="ctr">
                <a:lnSpc>
                  <a:spcPts val="2659"/>
                </a:lnSpc>
              </a:pPr>
              <a:endParaRPr/>
            </a:p>
          </p:txBody>
        </p:sp>
      </p:grpSp>
      <p:grpSp>
        <p:nvGrpSpPr>
          <p:cNvPr id="15" name="Group 15"/>
          <p:cNvGrpSpPr/>
          <p:nvPr/>
        </p:nvGrpSpPr>
        <p:grpSpPr>
          <a:xfrm>
            <a:off x="4439719" y="5025210"/>
            <a:ext cx="1096042" cy="1078338"/>
            <a:chOff x="0" y="0"/>
            <a:chExt cx="624784" cy="614692"/>
          </a:xfrm>
        </p:grpSpPr>
        <p:sp>
          <p:nvSpPr>
            <p:cNvPr id="16" name="Freeform 16"/>
            <p:cNvSpPr/>
            <p:nvPr/>
          </p:nvSpPr>
          <p:spPr>
            <a:xfrm>
              <a:off x="0" y="0"/>
              <a:ext cx="624784" cy="614692"/>
            </a:xfrm>
            <a:custGeom>
              <a:avLst/>
              <a:gdLst/>
              <a:ahLst/>
              <a:cxnLst/>
              <a:rect l="l" t="t" r="r" b="b"/>
              <a:pathLst>
                <a:path w="624784" h="614692">
                  <a:moveTo>
                    <a:pt x="312392" y="0"/>
                  </a:moveTo>
                  <a:cubicBezTo>
                    <a:pt x="139863" y="0"/>
                    <a:pt x="0" y="137603"/>
                    <a:pt x="0" y="307346"/>
                  </a:cubicBezTo>
                  <a:cubicBezTo>
                    <a:pt x="0" y="477088"/>
                    <a:pt x="139863" y="614692"/>
                    <a:pt x="312392" y="614692"/>
                  </a:cubicBezTo>
                  <a:cubicBezTo>
                    <a:pt x="484921" y="614692"/>
                    <a:pt x="624784" y="477088"/>
                    <a:pt x="624784" y="307346"/>
                  </a:cubicBezTo>
                  <a:cubicBezTo>
                    <a:pt x="624784" y="137603"/>
                    <a:pt x="484921" y="0"/>
                    <a:pt x="312392" y="0"/>
                  </a:cubicBezTo>
                  <a:close/>
                </a:path>
              </a:pathLst>
            </a:custGeom>
            <a:solidFill>
              <a:srgbClr val="9EA788"/>
            </a:solidFill>
          </p:spPr>
          <p:txBody>
            <a:bodyPr/>
            <a:lstStyle/>
            <a:p>
              <a:endParaRPr lang="en-CA"/>
            </a:p>
          </p:txBody>
        </p:sp>
        <p:sp>
          <p:nvSpPr>
            <p:cNvPr id="17" name="TextBox 17"/>
            <p:cNvSpPr txBox="1"/>
            <p:nvPr/>
          </p:nvSpPr>
          <p:spPr>
            <a:xfrm>
              <a:off x="58573" y="19527"/>
              <a:ext cx="507637" cy="537537"/>
            </a:xfrm>
            <a:prstGeom prst="rect">
              <a:avLst/>
            </a:prstGeom>
          </p:spPr>
          <p:txBody>
            <a:bodyPr lIns="38390" tIns="38390" rIns="38390" bIns="38390" rtlCol="0" anchor="ctr"/>
            <a:lstStyle/>
            <a:p>
              <a:pPr algn="ctr">
                <a:lnSpc>
                  <a:spcPts val="2659"/>
                </a:lnSpc>
              </a:pPr>
              <a:endParaRPr/>
            </a:p>
          </p:txBody>
        </p:sp>
      </p:grpSp>
      <p:grpSp>
        <p:nvGrpSpPr>
          <p:cNvPr id="18" name="Group 18"/>
          <p:cNvGrpSpPr/>
          <p:nvPr/>
        </p:nvGrpSpPr>
        <p:grpSpPr>
          <a:xfrm>
            <a:off x="4464751" y="6381325"/>
            <a:ext cx="1096042" cy="1078338"/>
            <a:chOff x="0" y="0"/>
            <a:chExt cx="624784" cy="614692"/>
          </a:xfrm>
        </p:grpSpPr>
        <p:sp>
          <p:nvSpPr>
            <p:cNvPr id="19" name="Freeform 19"/>
            <p:cNvSpPr/>
            <p:nvPr/>
          </p:nvSpPr>
          <p:spPr>
            <a:xfrm>
              <a:off x="0" y="0"/>
              <a:ext cx="624784" cy="614692"/>
            </a:xfrm>
            <a:custGeom>
              <a:avLst/>
              <a:gdLst/>
              <a:ahLst/>
              <a:cxnLst/>
              <a:rect l="l" t="t" r="r" b="b"/>
              <a:pathLst>
                <a:path w="624784" h="614692">
                  <a:moveTo>
                    <a:pt x="312392" y="0"/>
                  </a:moveTo>
                  <a:cubicBezTo>
                    <a:pt x="139863" y="0"/>
                    <a:pt x="0" y="137603"/>
                    <a:pt x="0" y="307346"/>
                  </a:cubicBezTo>
                  <a:cubicBezTo>
                    <a:pt x="0" y="477088"/>
                    <a:pt x="139863" y="614692"/>
                    <a:pt x="312392" y="614692"/>
                  </a:cubicBezTo>
                  <a:cubicBezTo>
                    <a:pt x="484921" y="614692"/>
                    <a:pt x="624784" y="477088"/>
                    <a:pt x="624784" y="307346"/>
                  </a:cubicBezTo>
                  <a:cubicBezTo>
                    <a:pt x="624784" y="137603"/>
                    <a:pt x="484921" y="0"/>
                    <a:pt x="312392" y="0"/>
                  </a:cubicBezTo>
                  <a:close/>
                </a:path>
              </a:pathLst>
            </a:custGeom>
            <a:solidFill>
              <a:srgbClr val="9EA788"/>
            </a:solidFill>
          </p:spPr>
          <p:txBody>
            <a:bodyPr/>
            <a:lstStyle/>
            <a:p>
              <a:endParaRPr lang="en-CA"/>
            </a:p>
          </p:txBody>
        </p:sp>
        <p:sp>
          <p:nvSpPr>
            <p:cNvPr id="20" name="TextBox 20"/>
            <p:cNvSpPr txBox="1"/>
            <p:nvPr/>
          </p:nvSpPr>
          <p:spPr>
            <a:xfrm>
              <a:off x="58573" y="19527"/>
              <a:ext cx="507637" cy="537537"/>
            </a:xfrm>
            <a:prstGeom prst="rect">
              <a:avLst/>
            </a:prstGeom>
          </p:spPr>
          <p:txBody>
            <a:bodyPr lIns="38390" tIns="38390" rIns="38390" bIns="38390" rtlCol="0" anchor="ctr"/>
            <a:lstStyle/>
            <a:p>
              <a:pPr algn="ctr">
                <a:lnSpc>
                  <a:spcPts val="2659"/>
                </a:lnSpc>
              </a:pPr>
              <a:endParaRPr/>
            </a:p>
          </p:txBody>
        </p:sp>
      </p:grpSp>
      <p:grpSp>
        <p:nvGrpSpPr>
          <p:cNvPr id="21" name="Group 21"/>
          <p:cNvGrpSpPr/>
          <p:nvPr/>
        </p:nvGrpSpPr>
        <p:grpSpPr>
          <a:xfrm>
            <a:off x="4133314" y="5390611"/>
            <a:ext cx="712937" cy="1425874"/>
            <a:chOff x="0" y="0"/>
            <a:chExt cx="406400" cy="812800"/>
          </a:xfrm>
        </p:grpSpPr>
        <p:sp>
          <p:nvSpPr>
            <p:cNvPr id="22" name="Freeform 22"/>
            <p:cNvSpPr/>
            <p:nvPr/>
          </p:nvSpPr>
          <p:spPr>
            <a:xfrm>
              <a:off x="0" y="0"/>
              <a:ext cx="406400" cy="812800"/>
            </a:xfrm>
            <a:custGeom>
              <a:avLst/>
              <a:gdLst/>
              <a:ahLst/>
              <a:cxnLst/>
              <a:rect l="l" t="t" r="r" b="b"/>
              <a:pathLst>
                <a:path w="406400" h="812800">
                  <a:moveTo>
                    <a:pt x="203200" y="0"/>
                  </a:moveTo>
                  <a:cubicBezTo>
                    <a:pt x="90976" y="0"/>
                    <a:pt x="0" y="181951"/>
                    <a:pt x="0" y="406400"/>
                  </a:cubicBezTo>
                  <a:cubicBezTo>
                    <a:pt x="0" y="630849"/>
                    <a:pt x="90976" y="812800"/>
                    <a:pt x="203200" y="812800"/>
                  </a:cubicBezTo>
                  <a:cubicBezTo>
                    <a:pt x="315424" y="812800"/>
                    <a:pt x="406400" y="630849"/>
                    <a:pt x="406400" y="406400"/>
                  </a:cubicBezTo>
                  <a:cubicBezTo>
                    <a:pt x="406400" y="181951"/>
                    <a:pt x="315424" y="0"/>
                    <a:pt x="203200" y="0"/>
                  </a:cubicBezTo>
                  <a:close/>
                </a:path>
              </a:pathLst>
            </a:custGeom>
            <a:solidFill>
              <a:srgbClr val="9EA788"/>
            </a:solidFill>
          </p:spPr>
          <p:txBody>
            <a:bodyPr/>
            <a:lstStyle/>
            <a:p>
              <a:endParaRPr lang="en-CA"/>
            </a:p>
          </p:txBody>
        </p:sp>
        <p:sp>
          <p:nvSpPr>
            <p:cNvPr id="23" name="TextBox 23"/>
            <p:cNvSpPr txBox="1"/>
            <p:nvPr/>
          </p:nvSpPr>
          <p:spPr>
            <a:xfrm>
              <a:off x="38100" y="38100"/>
              <a:ext cx="330200" cy="698500"/>
            </a:xfrm>
            <a:prstGeom prst="rect">
              <a:avLst/>
            </a:prstGeom>
          </p:spPr>
          <p:txBody>
            <a:bodyPr lIns="38390" tIns="38390" rIns="38390" bIns="38390" rtlCol="0" anchor="ctr"/>
            <a:lstStyle/>
            <a:p>
              <a:pPr algn="ctr">
                <a:lnSpc>
                  <a:spcPts val="2659"/>
                </a:lnSpc>
              </a:pPr>
              <a:endParaRPr/>
            </a:p>
          </p:txBody>
        </p:sp>
      </p:grpSp>
      <p:grpSp>
        <p:nvGrpSpPr>
          <p:cNvPr id="27" name="Group 27"/>
          <p:cNvGrpSpPr/>
          <p:nvPr/>
        </p:nvGrpSpPr>
        <p:grpSpPr>
          <a:xfrm>
            <a:off x="4497936" y="7946570"/>
            <a:ext cx="1096042" cy="1078338"/>
            <a:chOff x="0" y="0"/>
            <a:chExt cx="624784" cy="614692"/>
          </a:xfrm>
        </p:grpSpPr>
        <p:sp>
          <p:nvSpPr>
            <p:cNvPr id="28" name="Freeform 28"/>
            <p:cNvSpPr/>
            <p:nvPr/>
          </p:nvSpPr>
          <p:spPr>
            <a:xfrm>
              <a:off x="0" y="0"/>
              <a:ext cx="624784" cy="614692"/>
            </a:xfrm>
            <a:custGeom>
              <a:avLst/>
              <a:gdLst/>
              <a:ahLst/>
              <a:cxnLst/>
              <a:rect l="l" t="t" r="r" b="b"/>
              <a:pathLst>
                <a:path w="624784" h="614692">
                  <a:moveTo>
                    <a:pt x="312392" y="0"/>
                  </a:moveTo>
                  <a:cubicBezTo>
                    <a:pt x="139863" y="0"/>
                    <a:pt x="0" y="137603"/>
                    <a:pt x="0" y="307346"/>
                  </a:cubicBezTo>
                  <a:cubicBezTo>
                    <a:pt x="0" y="477088"/>
                    <a:pt x="139863" y="614692"/>
                    <a:pt x="312392" y="614692"/>
                  </a:cubicBezTo>
                  <a:cubicBezTo>
                    <a:pt x="484921" y="614692"/>
                    <a:pt x="624784" y="477088"/>
                    <a:pt x="624784" y="307346"/>
                  </a:cubicBezTo>
                  <a:cubicBezTo>
                    <a:pt x="624784" y="137603"/>
                    <a:pt x="484921" y="0"/>
                    <a:pt x="312392" y="0"/>
                  </a:cubicBezTo>
                  <a:close/>
                </a:path>
              </a:pathLst>
            </a:custGeom>
            <a:solidFill>
              <a:srgbClr val="9EA788"/>
            </a:solidFill>
          </p:spPr>
          <p:txBody>
            <a:bodyPr/>
            <a:lstStyle/>
            <a:p>
              <a:endParaRPr lang="en-CA"/>
            </a:p>
          </p:txBody>
        </p:sp>
        <p:sp>
          <p:nvSpPr>
            <p:cNvPr id="29" name="TextBox 29"/>
            <p:cNvSpPr txBox="1"/>
            <p:nvPr/>
          </p:nvSpPr>
          <p:spPr>
            <a:xfrm>
              <a:off x="58573" y="19527"/>
              <a:ext cx="507637" cy="537537"/>
            </a:xfrm>
            <a:prstGeom prst="rect">
              <a:avLst/>
            </a:prstGeom>
          </p:spPr>
          <p:txBody>
            <a:bodyPr lIns="38390" tIns="38390" rIns="38390" bIns="38390" rtlCol="0" anchor="ctr"/>
            <a:lstStyle/>
            <a:p>
              <a:pPr algn="ctr">
                <a:lnSpc>
                  <a:spcPts val="2659"/>
                </a:lnSpc>
              </a:pPr>
              <a:endParaRPr/>
            </a:p>
          </p:txBody>
        </p:sp>
      </p:grpSp>
      <p:grpSp>
        <p:nvGrpSpPr>
          <p:cNvPr id="30" name="Group 30"/>
          <p:cNvGrpSpPr/>
          <p:nvPr/>
        </p:nvGrpSpPr>
        <p:grpSpPr>
          <a:xfrm>
            <a:off x="4083250" y="7782362"/>
            <a:ext cx="763001" cy="1475938"/>
            <a:chOff x="0" y="0"/>
            <a:chExt cx="420185" cy="812800"/>
          </a:xfrm>
        </p:grpSpPr>
        <p:sp>
          <p:nvSpPr>
            <p:cNvPr id="31" name="Freeform 31"/>
            <p:cNvSpPr/>
            <p:nvPr/>
          </p:nvSpPr>
          <p:spPr>
            <a:xfrm>
              <a:off x="0" y="0"/>
              <a:ext cx="420185" cy="812800"/>
            </a:xfrm>
            <a:custGeom>
              <a:avLst/>
              <a:gdLst/>
              <a:ahLst/>
              <a:cxnLst/>
              <a:rect l="l" t="t" r="r" b="b"/>
              <a:pathLst>
                <a:path w="420185" h="812800">
                  <a:moveTo>
                    <a:pt x="210093" y="0"/>
                  </a:moveTo>
                  <a:cubicBezTo>
                    <a:pt x="94062" y="0"/>
                    <a:pt x="0" y="181951"/>
                    <a:pt x="0" y="406400"/>
                  </a:cubicBezTo>
                  <a:cubicBezTo>
                    <a:pt x="0" y="630849"/>
                    <a:pt x="94062" y="812800"/>
                    <a:pt x="210093" y="812800"/>
                  </a:cubicBezTo>
                  <a:cubicBezTo>
                    <a:pt x="326124" y="812800"/>
                    <a:pt x="420185" y="630849"/>
                    <a:pt x="420185" y="406400"/>
                  </a:cubicBezTo>
                  <a:cubicBezTo>
                    <a:pt x="420185" y="181951"/>
                    <a:pt x="326124" y="0"/>
                    <a:pt x="210093" y="0"/>
                  </a:cubicBezTo>
                  <a:close/>
                </a:path>
              </a:pathLst>
            </a:custGeom>
            <a:solidFill>
              <a:srgbClr val="9EA788"/>
            </a:solidFill>
          </p:spPr>
          <p:txBody>
            <a:bodyPr/>
            <a:lstStyle/>
            <a:p>
              <a:endParaRPr lang="en-CA"/>
            </a:p>
          </p:txBody>
        </p:sp>
        <p:sp>
          <p:nvSpPr>
            <p:cNvPr id="32" name="TextBox 32"/>
            <p:cNvSpPr txBox="1"/>
            <p:nvPr/>
          </p:nvSpPr>
          <p:spPr>
            <a:xfrm>
              <a:off x="39392" y="38100"/>
              <a:ext cx="341400" cy="698500"/>
            </a:xfrm>
            <a:prstGeom prst="rect">
              <a:avLst/>
            </a:prstGeom>
          </p:spPr>
          <p:txBody>
            <a:bodyPr lIns="39738" tIns="39738" rIns="39738" bIns="39738" rtlCol="0" anchor="ctr"/>
            <a:lstStyle/>
            <a:p>
              <a:pPr algn="ctr">
                <a:lnSpc>
                  <a:spcPts val="2659"/>
                </a:lnSpc>
              </a:pPr>
              <a:endParaRPr/>
            </a:p>
          </p:txBody>
        </p:sp>
      </p:grpSp>
      <p:sp>
        <p:nvSpPr>
          <p:cNvPr id="33" name="Freeform 33"/>
          <p:cNvSpPr/>
          <p:nvPr/>
        </p:nvSpPr>
        <p:spPr>
          <a:xfrm>
            <a:off x="4579603" y="2312027"/>
            <a:ext cx="763001" cy="816441"/>
          </a:xfrm>
          <a:custGeom>
            <a:avLst/>
            <a:gdLst/>
            <a:ahLst/>
            <a:cxnLst/>
            <a:rect l="l" t="t" r="r" b="b"/>
            <a:pathLst>
              <a:path w="763001" h="816441">
                <a:moveTo>
                  <a:pt x="0" y="0"/>
                </a:moveTo>
                <a:lnTo>
                  <a:pt x="763001" y="0"/>
                </a:lnTo>
                <a:lnTo>
                  <a:pt x="763001" y="816440"/>
                </a:lnTo>
                <a:lnTo>
                  <a:pt x="0" y="816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4" name="TextBox 34"/>
          <p:cNvSpPr txBox="1"/>
          <p:nvPr/>
        </p:nvSpPr>
        <p:spPr>
          <a:xfrm>
            <a:off x="5760631" y="2220418"/>
            <a:ext cx="11734310" cy="872489"/>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Times New Roman Bold"/>
              </a:rPr>
              <a:t>Seamless Inter-Account Transactions: </a:t>
            </a:r>
            <a:r>
              <a:rPr lang="en-US" sz="2400">
                <a:solidFill>
                  <a:srgbClr val="000000"/>
                </a:solidFill>
                <a:latin typeface="Times New Roman"/>
              </a:rPr>
              <a:t>Send and receive money effortlessly using registered mobile numbers.</a:t>
            </a:r>
          </a:p>
        </p:txBody>
      </p:sp>
      <p:sp>
        <p:nvSpPr>
          <p:cNvPr id="35" name="Freeform 35"/>
          <p:cNvSpPr/>
          <p:nvPr/>
        </p:nvSpPr>
        <p:spPr>
          <a:xfrm>
            <a:off x="4631271" y="6534735"/>
            <a:ext cx="763001" cy="816441"/>
          </a:xfrm>
          <a:custGeom>
            <a:avLst/>
            <a:gdLst/>
            <a:ahLst/>
            <a:cxnLst/>
            <a:rect l="l" t="t" r="r" b="b"/>
            <a:pathLst>
              <a:path w="763001" h="816441">
                <a:moveTo>
                  <a:pt x="0" y="0"/>
                </a:moveTo>
                <a:lnTo>
                  <a:pt x="763001" y="0"/>
                </a:lnTo>
                <a:lnTo>
                  <a:pt x="763001" y="816440"/>
                </a:lnTo>
                <a:lnTo>
                  <a:pt x="0" y="816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6" name="Freeform 36"/>
          <p:cNvSpPr/>
          <p:nvPr/>
        </p:nvSpPr>
        <p:spPr>
          <a:xfrm>
            <a:off x="4606239" y="5156159"/>
            <a:ext cx="763001" cy="816441"/>
          </a:xfrm>
          <a:custGeom>
            <a:avLst/>
            <a:gdLst/>
            <a:ahLst/>
            <a:cxnLst/>
            <a:rect l="l" t="t" r="r" b="b"/>
            <a:pathLst>
              <a:path w="763001" h="816441">
                <a:moveTo>
                  <a:pt x="0" y="0"/>
                </a:moveTo>
                <a:lnTo>
                  <a:pt x="763001" y="0"/>
                </a:lnTo>
                <a:lnTo>
                  <a:pt x="763001" y="816441"/>
                </a:lnTo>
                <a:lnTo>
                  <a:pt x="0" y="81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7" name="Freeform 37"/>
          <p:cNvSpPr/>
          <p:nvPr/>
        </p:nvSpPr>
        <p:spPr>
          <a:xfrm>
            <a:off x="4579603" y="3743094"/>
            <a:ext cx="763001" cy="816441"/>
          </a:xfrm>
          <a:custGeom>
            <a:avLst/>
            <a:gdLst/>
            <a:ahLst/>
            <a:cxnLst/>
            <a:rect l="l" t="t" r="r" b="b"/>
            <a:pathLst>
              <a:path w="763001" h="816441">
                <a:moveTo>
                  <a:pt x="0" y="0"/>
                </a:moveTo>
                <a:lnTo>
                  <a:pt x="763001" y="0"/>
                </a:lnTo>
                <a:lnTo>
                  <a:pt x="763001" y="816441"/>
                </a:lnTo>
                <a:lnTo>
                  <a:pt x="0" y="81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9" name="Freeform 39"/>
          <p:cNvSpPr/>
          <p:nvPr/>
        </p:nvSpPr>
        <p:spPr>
          <a:xfrm>
            <a:off x="4659682" y="8089061"/>
            <a:ext cx="763001" cy="816441"/>
          </a:xfrm>
          <a:custGeom>
            <a:avLst/>
            <a:gdLst/>
            <a:ahLst/>
            <a:cxnLst/>
            <a:rect l="l" t="t" r="r" b="b"/>
            <a:pathLst>
              <a:path w="763001" h="816441">
                <a:moveTo>
                  <a:pt x="0" y="0"/>
                </a:moveTo>
                <a:lnTo>
                  <a:pt x="763001" y="0"/>
                </a:lnTo>
                <a:lnTo>
                  <a:pt x="763001" y="816440"/>
                </a:lnTo>
                <a:lnTo>
                  <a:pt x="0" y="816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0" name="TextBox 40"/>
          <p:cNvSpPr txBox="1"/>
          <p:nvPr/>
        </p:nvSpPr>
        <p:spPr>
          <a:xfrm>
            <a:off x="5713586" y="3782433"/>
            <a:ext cx="12356631" cy="872490"/>
          </a:xfrm>
          <a:prstGeom prst="rect">
            <a:avLst/>
          </a:prstGeom>
        </p:spPr>
        <p:txBody>
          <a:bodyPr lIns="0" tIns="0" rIns="0" bIns="0" rtlCol="0" anchor="t">
            <a:spAutoFit/>
          </a:bodyPr>
          <a:lstStyle/>
          <a:p>
            <a:pPr>
              <a:lnSpc>
                <a:spcPts val="3359"/>
              </a:lnSpc>
            </a:pPr>
            <a:r>
              <a:rPr lang="en-US" sz="2400">
                <a:solidFill>
                  <a:srgbClr val="000000"/>
                </a:solidFill>
                <a:latin typeface="Times New Roman Bold"/>
              </a:rPr>
              <a:t>Expense Tracking and Management: </a:t>
            </a:r>
            <a:r>
              <a:rPr lang="en-US" sz="2400">
                <a:solidFill>
                  <a:srgbClr val="000000"/>
                </a:solidFill>
                <a:latin typeface="Times New Roman"/>
              </a:rPr>
              <a:t>Efficient financial management through seamless</a:t>
            </a:r>
          </a:p>
          <a:p>
            <a:pPr>
              <a:lnSpc>
                <a:spcPts val="3359"/>
              </a:lnSpc>
              <a:spcBef>
                <a:spcPct val="0"/>
              </a:spcBef>
            </a:pPr>
            <a:r>
              <a:rPr lang="en-US" sz="2400">
                <a:solidFill>
                  <a:srgbClr val="000000"/>
                </a:solidFill>
                <a:latin typeface="Times New Roman"/>
              </a:rPr>
              <a:t> integration and valuable insights into spending patterns for informed decision-making. </a:t>
            </a:r>
          </a:p>
        </p:txBody>
      </p:sp>
      <p:sp>
        <p:nvSpPr>
          <p:cNvPr id="42" name="TextBox 42"/>
          <p:cNvSpPr txBox="1"/>
          <p:nvPr/>
        </p:nvSpPr>
        <p:spPr>
          <a:xfrm>
            <a:off x="5713586" y="8163793"/>
            <a:ext cx="12298118" cy="872490"/>
          </a:xfrm>
          <a:prstGeom prst="rect">
            <a:avLst/>
          </a:prstGeom>
        </p:spPr>
        <p:txBody>
          <a:bodyPr lIns="0" tIns="0" rIns="0" bIns="0" rtlCol="0" anchor="t">
            <a:spAutoFit/>
          </a:bodyPr>
          <a:lstStyle/>
          <a:p>
            <a:pPr algn="just">
              <a:lnSpc>
                <a:spcPts val="3359"/>
              </a:lnSpc>
              <a:spcBef>
                <a:spcPct val="0"/>
              </a:spcBef>
            </a:pPr>
            <a:r>
              <a:rPr lang="en-US" sz="2400" dirty="0">
                <a:solidFill>
                  <a:srgbClr val="000000"/>
                </a:solidFill>
                <a:latin typeface="Times New Roman Bold"/>
              </a:rPr>
              <a:t>Robust Security Measures: </a:t>
            </a:r>
            <a:r>
              <a:rPr lang="en-US" sz="2400" dirty="0">
                <a:solidFill>
                  <a:srgbClr val="000000"/>
                </a:solidFill>
                <a:latin typeface="Times New Roman"/>
              </a:rPr>
              <a:t>Continuously improve and innovate security features to protect users' financial data and privacy, utilizing the latest technologies.</a:t>
            </a:r>
          </a:p>
        </p:txBody>
      </p:sp>
      <p:sp>
        <p:nvSpPr>
          <p:cNvPr id="43" name="TextBox 43"/>
          <p:cNvSpPr txBox="1"/>
          <p:nvPr/>
        </p:nvSpPr>
        <p:spPr>
          <a:xfrm>
            <a:off x="5760631" y="6542708"/>
            <a:ext cx="11980012" cy="872490"/>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Times New Roman Bold"/>
              </a:rPr>
              <a:t>Real Time Notification System: </a:t>
            </a:r>
            <a:r>
              <a:rPr lang="en-US" sz="2400">
                <a:solidFill>
                  <a:srgbClr val="000000"/>
                </a:solidFill>
                <a:latin typeface="Times New Roman"/>
              </a:rPr>
              <a:t>Enhance the speed and accuracy of expense tracking by enabling real-time updates and notifications for every transaction.</a:t>
            </a:r>
          </a:p>
        </p:txBody>
      </p:sp>
      <p:sp>
        <p:nvSpPr>
          <p:cNvPr id="44" name="TextBox 44"/>
          <p:cNvSpPr txBox="1"/>
          <p:nvPr/>
        </p:nvSpPr>
        <p:spPr>
          <a:xfrm>
            <a:off x="5760631" y="5340723"/>
            <a:ext cx="11734310" cy="45339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Times New Roman Bold"/>
              </a:rPr>
              <a:t>Personalized Wallet: </a:t>
            </a:r>
            <a:r>
              <a:rPr lang="en-US" sz="2400">
                <a:solidFill>
                  <a:srgbClr val="000000"/>
                </a:solidFill>
                <a:latin typeface="Times New Roman"/>
              </a:rPr>
              <a:t>Seamlessly transfer funds between wallet and added bank accounts.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0000"/>
            </a:blip>
            <a:stretch>
              <a:fillRect l="-15444" r="-15444"/>
            </a:stretch>
          </a:blipFill>
        </p:spPr>
        <p:txBody>
          <a:bodyPr/>
          <a:lstStyle/>
          <a:p>
            <a:endParaRPr lang="en-CA"/>
          </a:p>
        </p:txBody>
      </p:sp>
      <p:sp>
        <p:nvSpPr>
          <p:cNvPr id="3" name="Freeform 3"/>
          <p:cNvSpPr/>
          <p:nvPr/>
        </p:nvSpPr>
        <p:spPr>
          <a:xfrm>
            <a:off x="0" y="-39607"/>
            <a:ext cx="18288000" cy="2413502"/>
          </a:xfrm>
          <a:custGeom>
            <a:avLst/>
            <a:gdLst/>
            <a:ahLst/>
            <a:cxnLst/>
            <a:rect l="l" t="t" r="r" b="b"/>
            <a:pathLst>
              <a:path w="18288000" h="2413502">
                <a:moveTo>
                  <a:pt x="0" y="0"/>
                </a:moveTo>
                <a:lnTo>
                  <a:pt x="18288000" y="0"/>
                </a:lnTo>
                <a:lnTo>
                  <a:pt x="18288000" y="2413503"/>
                </a:lnTo>
                <a:lnTo>
                  <a:pt x="0" y="2413503"/>
                </a:lnTo>
                <a:lnTo>
                  <a:pt x="0" y="0"/>
                </a:lnTo>
                <a:close/>
              </a:path>
            </a:pathLst>
          </a:custGeom>
          <a:blipFill>
            <a:blip r:embed="rId3"/>
            <a:stretch>
              <a:fillRect t="-227586" b="-177255"/>
            </a:stretch>
          </a:blipFill>
        </p:spPr>
        <p:txBody>
          <a:bodyPr/>
          <a:lstStyle/>
          <a:p>
            <a:endParaRPr lang="en-CA"/>
          </a:p>
        </p:txBody>
      </p:sp>
      <p:grpSp>
        <p:nvGrpSpPr>
          <p:cNvPr id="4" name="Group 4"/>
          <p:cNvGrpSpPr/>
          <p:nvPr/>
        </p:nvGrpSpPr>
        <p:grpSpPr>
          <a:xfrm>
            <a:off x="0" y="0"/>
            <a:ext cx="18288000" cy="2373896"/>
            <a:chOff x="0" y="0"/>
            <a:chExt cx="4816593" cy="625224"/>
          </a:xfrm>
        </p:grpSpPr>
        <p:sp>
          <p:nvSpPr>
            <p:cNvPr id="5" name="Freeform 5"/>
            <p:cNvSpPr/>
            <p:nvPr/>
          </p:nvSpPr>
          <p:spPr>
            <a:xfrm>
              <a:off x="0" y="0"/>
              <a:ext cx="4816592" cy="625224"/>
            </a:xfrm>
            <a:custGeom>
              <a:avLst/>
              <a:gdLst/>
              <a:ahLst/>
              <a:cxnLst/>
              <a:rect l="l" t="t" r="r" b="b"/>
              <a:pathLst>
                <a:path w="4816592" h="625224">
                  <a:moveTo>
                    <a:pt x="0" y="0"/>
                  </a:moveTo>
                  <a:lnTo>
                    <a:pt x="4816592" y="0"/>
                  </a:lnTo>
                  <a:lnTo>
                    <a:pt x="4816592" y="625224"/>
                  </a:lnTo>
                  <a:lnTo>
                    <a:pt x="0" y="625224"/>
                  </a:lnTo>
                  <a:close/>
                </a:path>
              </a:pathLst>
            </a:custGeom>
            <a:solidFill>
              <a:srgbClr val="626953">
                <a:alpha val="37647"/>
              </a:srgbClr>
            </a:solidFill>
          </p:spPr>
          <p:txBody>
            <a:bodyPr/>
            <a:lstStyle/>
            <a:p>
              <a:endParaRPr lang="en-CA"/>
            </a:p>
          </p:txBody>
        </p:sp>
        <p:sp>
          <p:nvSpPr>
            <p:cNvPr id="6" name="TextBox 6"/>
            <p:cNvSpPr txBox="1"/>
            <p:nvPr/>
          </p:nvSpPr>
          <p:spPr>
            <a:xfrm>
              <a:off x="0" y="-38100"/>
              <a:ext cx="4816593" cy="66332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377815" y="9419012"/>
            <a:ext cx="11237485" cy="1543050"/>
            <a:chOff x="0" y="0"/>
            <a:chExt cx="2959667" cy="406400"/>
          </a:xfrm>
        </p:grpSpPr>
        <p:sp>
          <p:nvSpPr>
            <p:cNvPr id="8" name="Freeform 8"/>
            <p:cNvSpPr/>
            <p:nvPr/>
          </p:nvSpPr>
          <p:spPr>
            <a:xfrm>
              <a:off x="0" y="0"/>
              <a:ext cx="2959667" cy="406400"/>
            </a:xfrm>
            <a:custGeom>
              <a:avLst/>
              <a:gdLst/>
              <a:ahLst/>
              <a:cxnLst/>
              <a:rect l="l" t="t" r="r" b="b"/>
              <a:pathLst>
                <a:path w="2959667" h="406400">
                  <a:moveTo>
                    <a:pt x="41336" y="0"/>
                  </a:moveTo>
                  <a:lnTo>
                    <a:pt x="2918331" y="0"/>
                  </a:lnTo>
                  <a:cubicBezTo>
                    <a:pt x="2929294" y="0"/>
                    <a:pt x="2939808" y="4355"/>
                    <a:pt x="2947560" y="12107"/>
                  </a:cubicBezTo>
                  <a:cubicBezTo>
                    <a:pt x="2955312" y="19859"/>
                    <a:pt x="2959667" y="30373"/>
                    <a:pt x="2959667" y="41336"/>
                  </a:cubicBezTo>
                  <a:lnTo>
                    <a:pt x="2959667" y="365064"/>
                  </a:lnTo>
                  <a:cubicBezTo>
                    <a:pt x="2959667" y="387893"/>
                    <a:pt x="2941160" y="406400"/>
                    <a:pt x="2918331" y="406400"/>
                  </a:cubicBezTo>
                  <a:lnTo>
                    <a:pt x="41336" y="406400"/>
                  </a:lnTo>
                  <a:cubicBezTo>
                    <a:pt x="18507" y="406400"/>
                    <a:pt x="0" y="387893"/>
                    <a:pt x="0" y="365064"/>
                  </a:cubicBezTo>
                  <a:lnTo>
                    <a:pt x="0" y="41336"/>
                  </a:lnTo>
                  <a:cubicBezTo>
                    <a:pt x="0" y="18507"/>
                    <a:pt x="18507" y="0"/>
                    <a:pt x="41336" y="0"/>
                  </a:cubicBezTo>
                  <a:close/>
                </a:path>
              </a:pathLst>
            </a:custGeom>
            <a:solidFill>
              <a:srgbClr val="9EA788"/>
            </a:solidFill>
            <a:ln cap="rnd">
              <a:noFill/>
              <a:prstDash val="solid"/>
              <a:round/>
            </a:ln>
          </p:spPr>
          <p:txBody>
            <a:bodyPr/>
            <a:lstStyle/>
            <a:p>
              <a:endParaRPr lang="en-CA"/>
            </a:p>
          </p:txBody>
        </p:sp>
        <p:sp>
          <p:nvSpPr>
            <p:cNvPr id="9" name="TextBox 9"/>
            <p:cNvSpPr txBox="1"/>
            <p:nvPr/>
          </p:nvSpPr>
          <p:spPr>
            <a:xfrm>
              <a:off x="0" y="-38100"/>
              <a:ext cx="2959667" cy="444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3034530" y="2602668"/>
            <a:ext cx="12920781" cy="1343027"/>
            <a:chOff x="0" y="0"/>
            <a:chExt cx="3403004" cy="353719"/>
          </a:xfrm>
        </p:grpSpPr>
        <p:sp>
          <p:nvSpPr>
            <p:cNvPr id="11" name="Freeform 11"/>
            <p:cNvSpPr/>
            <p:nvPr/>
          </p:nvSpPr>
          <p:spPr>
            <a:xfrm>
              <a:off x="0" y="0"/>
              <a:ext cx="3403004" cy="353719"/>
            </a:xfrm>
            <a:custGeom>
              <a:avLst/>
              <a:gdLst/>
              <a:ahLst/>
              <a:cxnLst/>
              <a:rect l="l" t="t" r="r" b="b"/>
              <a:pathLst>
                <a:path w="3403004" h="353719">
                  <a:moveTo>
                    <a:pt x="35951" y="0"/>
                  </a:moveTo>
                  <a:lnTo>
                    <a:pt x="3367053" y="0"/>
                  </a:lnTo>
                  <a:cubicBezTo>
                    <a:pt x="3386908" y="0"/>
                    <a:pt x="3403004" y="16096"/>
                    <a:pt x="3403004" y="35951"/>
                  </a:cubicBezTo>
                  <a:lnTo>
                    <a:pt x="3403004" y="317768"/>
                  </a:lnTo>
                  <a:cubicBezTo>
                    <a:pt x="3403004" y="337623"/>
                    <a:pt x="3386908" y="353719"/>
                    <a:pt x="3367053" y="353719"/>
                  </a:cubicBezTo>
                  <a:lnTo>
                    <a:pt x="35951" y="353719"/>
                  </a:lnTo>
                  <a:cubicBezTo>
                    <a:pt x="16096" y="353719"/>
                    <a:pt x="0" y="337623"/>
                    <a:pt x="0" y="317768"/>
                  </a:cubicBezTo>
                  <a:lnTo>
                    <a:pt x="0" y="35951"/>
                  </a:lnTo>
                  <a:cubicBezTo>
                    <a:pt x="0" y="16096"/>
                    <a:pt x="16096" y="0"/>
                    <a:pt x="35951" y="0"/>
                  </a:cubicBezTo>
                  <a:close/>
                </a:path>
              </a:pathLst>
            </a:custGeom>
            <a:solidFill>
              <a:srgbClr val="9EA788"/>
            </a:solidFill>
            <a:ln cap="rnd">
              <a:noFill/>
              <a:prstDash val="solid"/>
              <a:round/>
            </a:ln>
          </p:spPr>
          <p:txBody>
            <a:bodyPr/>
            <a:lstStyle/>
            <a:p>
              <a:endParaRPr lang="en-CA"/>
            </a:p>
          </p:txBody>
        </p:sp>
        <p:sp>
          <p:nvSpPr>
            <p:cNvPr id="12" name="TextBox 12"/>
            <p:cNvSpPr txBox="1"/>
            <p:nvPr/>
          </p:nvSpPr>
          <p:spPr>
            <a:xfrm>
              <a:off x="0" y="-38100"/>
              <a:ext cx="3403004" cy="39181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41217" y="-957609"/>
            <a:ext cx="2882434" cy="28824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CA"/>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6" name="Freeform 16"/>
          <p:cNvSpPr/>
          <p:nvPr/>
        </p:nvSpPr>
        <p:spPr>
          <a:xfrm>
            <a:off x="802609" y="452513"/>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17" name="TextBox 17"/>
          <p:cNvSpPr txBox="1"/>
          <p:nvPr/>
        </p:nvSpPr>
        <p:spPr>
          <a:xfrm>
            <a:off x="362397" y="2702680"/>
            <a:ext cx="11634604" cy="1143005"/>
          </a:xfrm>
          <a:prstGeom prst="rect">
            <a:avLst/>
          </a:prstGeom>
        </p:spPr>
        <p:txBody>
          <a:bodyPr lIns="0" tIns="0" rIns="0" bIns="0" rtlCol="0" anchor="t">
            <a:spAutoFit/>
          </a:bodyPr>
          <a:lstStyle/>
          <a:p>
            <a:pPr>
              <a:lnSpc>
                <a:spcPts val="8250"/>
              </a:lnSpc>
            </a:pPr>
            <a:r>
              <a:rPr lang="en-US" sz="7500">
                <a:solidFill>
                  <a:srgbClr val="000000"/>
                </a:solidFill>
                <a:latin typeface="Poppins Ultra-Bold"/>
              </a:rPr>
              <a:t>POTENTIAL CLIENTS</a:t>
            </a:r>
          </a:p>
        </p:txBody>
      </p:sp>
      <p:sp>
        <p:nvSpPr>
          <p:cNvPr id="18" name="TextBox 18"/>
          <p:cNvSpPr txBox="1"/>
          <p:nvPr/>
        </p:nvSpPr>
        <p:spPr>
          <a:xfrm>
            <a:off x="200213" y="4355522"/>
            <a:ext cx="17299608" cy="506349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626953"/>
                </a:solidFill>
                <a:latin typeface="Times New Roman Bold"/>
              </a:rPr>
              <a:t>Busy Professionals:</a:t>
            </a:r>
            <a:r>
              <a:rPr lang="en-US" sz="2400">
                <a:solidFill>
                  <a:srgbClr val="626953"/>
                </a:solidFill>
                <a:latin typeface="Times New Roman"/>
              </a:rPr>
              <a:t> Manage finances efficiently amid a hectic schedule with centralized account management and quick transactions.</a:t>
            </a:r>
          </a:p>
          <a:p>
            <a:pPr marL="518160" lvl="1" indent="-259080">
              <a:lnSpc>
                <a:spcPts val="3359"/>
              </a:lnSpc>
              <a:buFont typeface="Arial"/>
              <a:buChar char="•"/>
            </a:pPr>
            <a:r>
              <a:rPr lang="en-US" sz="2400">
                <a:solidFill>
                  <a:srgbClr val="626953"/>
                </a:solidFill>
                <a:latin typeface="Times New Roman Bold"/>
              </a:rPr>
              <a:t>Students:</a:t>
            </a:r>
            <a:r>
              <a:rPr lang="en-US" sz="2400">
                <a:solidFill>
                  <a:srgbClr val="626953"/>
                </a:solidFill>
                <a:latin typeface="Times New Roman"/>
              </a:rPr>
              <a:t> Simplify budgeting and financial tracking for students managing allowances, part-time jobs, and educational expenses.</a:t>
            </a:r>
          </a:p>
          <a:p>
            <a:pPr marL="518160" lvl="1" indent="-259080">
              <a:lnSpc>
                <a:spcPts val="3359"/>
              </a:lnSpc>
              <a:buFont typeface="Arial"/>
              <a:buChar char="•"/>
            </a:pPr>
            <a:r>
              <a:rPr lang="en-US" sz="2400">
                <a:solidFill>
                  <a:srgbClr val="626953"/>
                </a:solidFill>
                <a:latin typeface="Times New Roman Bold"/>
              </a:rPr>
              <a:t>Small Business Owners or Entrepreneurs:</a:t>
            </a:r>
            <a:r>
              <a:rPr lang="en-US" sz="2400">
                <a:solidFill>
                  <a:srgbClr val="626953"/>
                </a:solidFill>
                <a:latin typeface="Times New Roman"/>
              </a:rPr>
              <a:t> Efficiently handle business finances with the ability to integrate business and personal bank accounts.</a:t>
            </a:r>
          </a:p>
          <a:p>
            <a:pPr marL="518160" lvl="1" indent="-259080">
              <a:lnSpc>
                <a:spcPts val="3359"/>
              </a:lnSpc>
              <a:buFont typeface="Arial"/>
              <a:buChar char="•"/>
            </a:pPr>
            <a:r>
              <a:rPr lang="en-US" sz="2400">
                <a:solidFill>
                  <a:srgbClr val="626953"/>
                </a:solidFill>
                <a:latin typeface="Times New Roman Bold"/>
              </a:rPr>
              <a:t>Budget-Conscious Consumers:</a:t>
            </a:r>
            <a:r>
              <a:rPr lang="en-US" sz="2400">
                <a:solidFill>
                  <a:srgbClr val="626953"/>
                </a:solidFill>
                <a:latin typeface="Times New Roman"/>
              </a:rPr>
              <a:t> Empower users looking to maintain strict budgets with insights into spending patterns and easy budget tracking.</a:t>
            </a:r>
          </a:p>
          <a:p>
            <a:pPr marL="518160" lvl="1" indent="-259080">
              <a:lnSpc>
                <a:spcPts val="3359"/>
              </a:lnSpc>
              <a:buFont typeface="Arial"/>
              <a:buChar char="•"/>
            </a:pPr>
            <a:r>
              <a:rPr lang="en-US" sz="2400">
                <a:solidFill>
                  <a:srgbClr val="626953"/>
                </a:solidFill>
                <a:latin typeface="Times New Roman Bold"/>
              </a:rPr>
              <a:t>Savers and Investors: </a:t>
            </a:r>
            <a:r>
              <a:rPr lang="en-US" sz="2400">
                <a:solidFill>
                  <a:srgbClr val="626953"/>
                </a:solidFill>
                <a:latin typeface="Times New Roman"/>
              </a:rPr>
              <a:t>Offer a comprehensive tool for individuals focused on savings and investments, providing insights into financial goals.</a:t>
            </a:r>
          </a:p>
          <a:p>
            <a:pPr marL="518160" lvl="1" indent="-259080">
              <a:lnSpc>
                <a:spcPts val="3359"/>
              </a:lnSpc>
              <a:buFont typeface="Arial"/>
              <a:buChar char="•"/>
            </a:pPr>
            <a:r>
              <a:rPr lang="en-US" sz="2400">
                <a:solidFill>
                  <a:srgbClr val="626953"/>
                </a:solidFill>
                <a:latin typeface="Times New Roman Bold"/>
              </a:rPr>
              <a:t>Individuals with Irregular Income:</a:t>
            </a:r>
            <a:r>
              <a:rPr lang="en-US" sz="2400">
                <a:solidFill>
                  <a:srgbClr val="626953"/>
                </a:solidFill>
                <a:latin typeface="Times New Roman"/>
              </a:rPr>
              <a:t> Assist those with irregular income streams by simplifying the management of varied income sources.</a:t>
            </a:r>
          </a:p>
          <a:p>
            <a:pPr marL="518160" lvl="1" indent="-259080">
              <a:lnSpc>
                <a:spcPts val="3359"/>
              </a:lnSpc>
              <a:spcBef>
                <a:spcPct val="0"/>
              </a:spcBef>
              <a:buFont typeface="Arial"/>
              <a:buChar char="•"/>
            </a:pPr>
            <a:r>
              <a:rPr lang="en-US" sz="2400">
                <a:solidFill>
                  <a:srgbClr val="626953"/>
                </a:solidFill>
                <a:latin typeface="Times New Roman Bold"/>
              </a:rPr>
              <a:t>Retirees: </a:t>
            </a:r>
            <a:r>
              <a:rPr lang="en-US" sz="2400">
                <a:solidFill>
                  <a:srgbClr val="626953"/>
                </a:solidFill>
                <a:latin typeface="Times New Roman"/>
              </a:rPr>
              <a:t>Provide a user-friendly tool for retirees to manage their finances, ensuring easy access to pension and other accounts.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310" y="-239813"/>
            <a:ext cx="12084618" cy="1549885"/>
            <a:chOff x="0" y="0"/>
            <a:chExt cx="3182780" cy="408200"/>
          </a:xfrm>
        </p:grpSpPr>
        <p:sp>
          <p:nvSpPr>
            <p:cNvPr id="3" name="Freeform 3"/>
            <p:cNvSpPr/>
            <p:nvPr/>
          </p:nvSpPr>
          <p:spPr>
            <a:xfrm>
              <a:off x="0" y="0"/>
              <a:ext cx="3182780" cy="408200"/>
            </a:xfrm>
            <a:custGeom>
              <a:avLst/>
              <a:gdLst/>
              <a:ahLst/>
              <a:cxnLst/>
              <a:rect l="l" t="t" r="r" b="b"/>
              <a:pathLst>
                <a:path w="3182780" h="408200">
                  <a:moveTo>
                    <a:pt x="38439" y="0"/>
                  </a:moveTo>
                  <a:lnTo>
                    <a:pt x="3144341" y="0"/>
                  </a:lnTo>
                  <a:cubicBezTo>
                    <a:pt x="3165570" y="0"/>
                    <a:pt x="3182780" y="17210"/>
                    <a:pt x="3182780" y="38439"/>
                  </a:cubicBezTo>
                  <a:lnTo>
                    <a:pt x="3182780" y="369762"/>
                  </a:lnTo>
                  <a:cubicBezTo>
                    <a:pt x="3182780" y="379956"/>
                    <a:pt x="3178730" y="389733"/>
                    <a:pt x="3171522" y="396942"/>
                  </a:cubicBezTo>
                  <a:cubicBezTo>
                    <a:pt x="3164313" y="404150"/>
                    <a:pt x="3154536" y="408200"/>
                    <a:pt x="3144341" y="408200"/>
                  </a:cubicBezTo>
                  <a:lnTo>
                    <a:pt x="38439" y="408200"/>
                  </a:lnTo>
                  <a:cubicBezTo>
                    <a:pt x="28244" y="408200"/>
                    <a:pt x="18467" y="404150"/>
                    <a:pt x="11258" y="396942"/>
                  </a:cubicBezTo>
                  <a:cubicBezTo>
                    <a:pt x="4050" y="389733"/>
                    <a:pt x="0" y="379956"/>
                    <a:pt x="0" y="369762"/>
                  </a:cubicBezTo>
                  <a:lnTo>
                    <a:pt x="0" y="38439"/>
                  </a:lnTo>
                  <a:cubicBezTo>
                    <a:pt x="0" y="28244"/>
                    <a:pt x="4050" y="18467"/>
                    <a:pt x="11258" y="11258"/>
                  </a:cubicBezTo>
                  <a:cubicBezTo>
                    <a:pt x="18467" y="4050"/>
                    <a:pt x="28244" y="0"/>
                    <a:pt x="38439" y="0"/>
                  </a:cubicBezTo>
                  <a:close/>
                </a:path>
              </a:pathLst>
            </a:custGeom>
            <a:solidFill>
              <a:srgbClr val="9EA788"/>
            </a:solidFill>
            <a:ln cap="rnd">
              <a:noFill/>
              <a:prstDash val="solid"/>
              <a:round/>
            </a:ln>
          </p:spPr>
          <p:txBody>
            <a:bodyPr/>
            <a:lstStyle/>
            <a:p>
              <a:endParaRPr lang="en-CA"/>
            </a:p>
          </p:txBody>
        </p:sp>
        <p:sp>
          <p:nvSpPr>
            <p:cNvPr id="4" name="TextBox 4"/>
            <p:cNvSpPr txBox="1"/>
            <p:nvPr/>
          </p:nvSpPr>
          <p:spPr>
            <a:xfrm>
              <a:off x="0" y="-38100"/>
              <a:ext cx="3182780" cy="4463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5323" y="-493289"/>
            <a:ext cx="11846384" cy="1521989"/>
            <a:chOff x="0" y="0"/>
            <a:chExt cx="3120035" cy="400853"/>
          </a:xfrm>
        </p:grpSpPr>
        <p:sp>
          <p:nvSpPr>
            <p:cNvPr id="6" name="Freeform 6"/>
            <p:cNvSpPr/>
            <p:nvPr/>
          </p:nvSpPr>
          <p:spPr>
            <a:xfrm>
              <a:off x="0" y="0"/>
              <a:ext cx="3120035" cy="400853"/>
            </a:xfrm>
            <a:custGeom>
              <a:avLst/>
              <a:gdLst/>
              <a:ahLst/>
              <a:cxnLst/>
              <a:rect l="l" t="t" r="r" b="b"/>
              <a:pathLst>
                <a:path w="3120035" h="400853">
                  <a:moveTo>
                    <a:pt x="39212" y="0"/>
                  </a:moveTo>
                  <a:lnTo>
                    <a:pt x="3080824" y="0"/>
                  </a:lnTo>
                  <a:cubicBezTo>
                    <a:pt x="3102480" y="0"/>
                    <a:pt x="3120035" y="17556"/>
                    <a:pt x="3120035" y="39212"/>
                  </a:cubicBezTo>
                  <a:lnTo>
                    <a:pt x="3120035" y="361641"/>
                  </a:lnTo>
                  <a:cubicBezTo>
                    <a:pt x="3120035" y="383297"/>
                    <a:pt x="3102480" y="400853"/>
                    <a:pt x="3080824" y="400853"/>
                  </a:cubicBezTo>
                  <a:lnTo>
                    <a:pt x="39212" y="400853"/>
                  </a:lnTo>
                  <a:cubicBezTo>
                    <a:pt x="17556" y="400853"/>
                    <a:pt x="0" y="383297"/>
                    <a:pt x="0" y="361641"/>
                  </a:cubicBezTo>
                  <a:lnTo>
                    <a:pt x="0" y="39212"/>
                  </a:lnTo>
                  <a:cubicBezTo>
                    <a:pt x="0" y="17556"/>
                    <a:pt x="17556" y="0"/>
                    <a:pt x="39212" y="0"/>
                  </a:cubicBezTo>
                  <a:close/>
                </a:path>
              </a:pathLst>
            </a:custGeom>
            <a:solidFill>
              <a:srgbClr val="FFFFFF"/>
            </a:solidFill>
            <a:ln cap="rnd">
              <a:noFill/>
              <a:prstDash val="solid"/>
              <a:round/>
            </a:ln>
          </p:spPr>
          <p:txBody>
            <a:bodyPr/>
            <a:lstStyle/>
            <a:p>
              <a:endParaRPr lang="en-CA"/>
            </a:p>
          </p:txBody>
        </p:sp>
        <p:sp>
          <p:nvSpPr>
            <p:cNvPr id="7" name="TextBox 7"/>
            <p:cNvSpPr txBox="1"/>
            <p:nvPr/>
          </p:nvSpPr>
          <p:spPr>
            <a:xfrm>
              <a:off x="0" y="-38100"/>
              <a:ext cx="3120035" cy="4389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txBody>
            <a:bodyPr/>
            <a:lstStyle/>
            <a:p>
              <a:endParaRPr lang="en-CA"/>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aphicFrame>
        <p:nvGraphicFramePr>
          <p:cNvPr id="11" name="Table 11"/>
          <p:cNvGraphicFramePr>
            <a:graphicFrameLocks noGrp="1"/>
          </p:cNvGraphicFramePr>
          <p:nvPr>
            <p:extLst>
              <p:ext uri="{D42A27DB-BD31-4B8C-83A1-F6EECF244321}">
                <p14:modId xmlns:p14="http://schemas.microsoft.com/office/powerpoint/2010/main" val="1824205146"/>
              </p:ext>
            </p:extLst>
          </p:nvPr>
        </p:nvGraphicFramePr>
        <p:xfrm>
          <a:off x="458711" y="1285875"/>
          <a:ext cx="15771911" cy="10181273"/>
        </p:xfrm>
        <a:graphic>
          <a:graphicData uri="http://schemas.openxmlformats.org/drawingml/2006/table">
            <a:tbl>
              <a:tblPr/>
              <a:tblGrid>
                <a:gridCol w="7037575">
                  <a:extLst>
                    <a:ext uri="{9D8B030D-6E8A-4147-A177-3AD203B41FA5}">
                      <a16:colId xmlns:a16="http://schemas.microsoft.com/office/drawing/2014/main" val="20000"/>
                    </a:ext>
                  </a:extLst>
                </a:gridCol>
                <a:gridCol w="2258975">
                  <a:extLst>
                    <a:ext uri="{9D8B030D-6E8A-4147-A177-3AD203B41FA5}">
                      <a16:colId xmlns:a16="http://schemas.microsoft.com/office/drawing/2014/main" val="20001"/>
                    </a:ext>
                  </a:extLst>
                </a:gridCol>
                <a:gridCol w="1963291">
                  <a:extLst>
                    <a:ext uri="{9D8B030D-6E8A-4147-A177-3AD203B41FA5}">
                      <a16:colId xmlns:a16="http://schemas.microsoft.com/office/drawing/2014/main" val="20002"/>
                    </a:ext>
                  </a:extLst>
                </a:gridCol>
                <a:gridCol w="1974730">
                  <a:extLst>
                    <a:ext uri="{9D8B030D-6E8A-4147-A177-3AD203B41FA5}">
                      <a16:colId xmlns:a16="http://schemas.microsoft.com/office/drawing/2014/main" val="20003"/>
                    </a:ext>
                  </a:extLst>
                </a:gridCol>
                <a:gridCol w="2537340">
                  <a:extLst>
                    <a:ext uri="{9D8B030D-6E8A-4147-A177-3AD203B41FA5}">
                      <a16:colId xmlns:a16="http://schemas.microsoft.com/office/drawing/2014/main" val="20004"/>
                    </a:ext>
                  </a:extLst>
                </a:gridCol>
              </a:tblGrid>
              <a:tr h="1293560">
                <a:tc>
                  <a:txBody>
                    <a:bodyPr/>
                    <a:lstStyle/>
                    <a:p>
                      <a:pPr algn="l">
                        <a:lnSpc>
                          <a:spcPts val="2620"/>
                        </a:lnSpc>
                        <a:defRPr/>
                      </a:pPr>
                      <a:endParaRPr lang="en-US" sz="1100"/>
                    </a:p>
                    <a:p>
                      <a:pPr>
                        <a:lnSpc>
                          <a:spcPts val="3359"/>
                        </a:lnSpc>
                      </a:pPr>
                      <a:r>
                        <a:rPr lang="en-US" sz="2400">
                          <a:solidFill>
                            <a:srgbClr val="000000"/>
                          </a:solidFill>
                          <a:latin typeface="Times New Roman Bold"/>
                        </a:rPr>
                        <a:t>Features/Functions</a:t>
                      </a:r>
                    </a:p>
                    <a:p>
                      <a:pPr>
                        <a:lnSpc>
                          <a:spcPts val="3359"/>
                        </a:lnSpc>
                      </a:pPr>
                      <a:endParaRPr lang="en-US" sz="2400">
                        <a:solidFill>
                          <a:srgbClr val="000000"/>
                        </a:solidFill>
                        <a:latin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20"/>
                        </a:lnSpc>
                        <a:defRPr/>
                      </a:pPr>
                      <a:r>
                        <a:rPr lang="en-US" sz="2371">
                          <a:solidFill>
                            <a:srgbClr val="000000"/>
                          </a:solidFill>
                          <a:latin typeface="Times New Roman Bold"/>
                        </a:rPr>
                        <a:t>CanPay</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20"/>
                        </a:lnSpc>
                        <a:defRPr/>
                      </a:pPr>
                      <a:endParaRPr lang="en-US" sz="1100"/>
                    </a:p>
                    <a:p>
                      <a:pPr>
                        <a:lnSpc>
                          <a:spcPts val="3320"/>
                        </a:lnSpc>
                      </a:pPr>
                      <a:r>
                        <a:rPr lang="en-US" sz="2371">
                          <a:solidFill>
                            <a:srgbClr val="000000"/>
                          </a:solidFill>
                          <a:latin typeface="Times New Roman Bold"/>
                        </a:rPr>
                        <a:t>Mint</a:t>
                      </a:r>
                    </a:p>
                    <a:p>
                      <a:pPr>
                        <a:lnSpc>
                          <a:spcPts val="3320"/>
                        </a:lnSpc>
                      </a:pPr>
                      <a:endParaRPr lang="en-US" sz="2371">
                        <a:solidFill>
                          <a:srgbClr val="000000"/>
                        </a:solidFill>
                        <a:latin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320"/>
                        </a:lnSpc>
                        <a:defRPr/>
                      </a:pPr>
                      <a:r>
                        <a:rPr lang="en-US" sz="2371">
                          <a:solidFill>
                            <a:srgbClr val="000000"/>
                          </a:solidFill>
                          <a:latin typeface="Times New Roman Bold"/>
                        </a:rPr>
                        <a:t>ApplePay</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40"/>
                        </a:lnSpc>
                        <a:defRPr/>
                      </a:pPr>
                      <a:r>
                        <a:rPr lang="en-US" sz="2171">
                          <a:solidFill>
                            <a:srgbClr val="000000"/>
                          </a:solidFill>
                          <a:latin typeface="Times New Roman Bold"/>
                        </a:rPr>
                        <a:t>Interac E-Transfer</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3117">
                <a:tc>
                  <a:txBody>
                    <a:bodyPr/>
                    <a:lstStyle/>
                    <a:p>
                      <a:pPr algn="l">
                        <a:lnSpc>
                          <a:spcPts val="2340"/>
                        </a:lnSpc>
                        <a:defRPr/>
                      </a:pPr>
                      <a:endParaRPr lang="en-US" sz="1100"/>
                    </a:p>
                    <a:p>
                      <a:pPr>
                        <a:lnSpc>
                          <a:spcPts val="3359"/>
                        </a:lnSpc>
                      </a:pPr>
                      <a:r>
                        <a:rPr lang="en-US" sz="2400">
                          <a:solidFill>
                            <a:srgbClr val="000000"/>
                          </a:solidFill>
                          <a:latin typeface="Times New Roman Bold"/>
                        </a:rPr>
                        <a:t>Seamless Inter-Account Transactions</a:t>
                      </a: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a:p>
                    <a:p>
                      <a:pPr>
                        <a:lnSpc>
                          <a:spcPts val="2480"/>
                        </a:lnSpc>
                      </a:pPr>
                      <a:r>
                        <a:rPr lang="en-US" sz="1771">
                          <a:solidFill>
                            <a:srgbClr val="000000"/>
                          </a:solidFill>
                          <a:ea typeface="Times New Roman Bold"/>
                        </a:rPr>
                        <a:t>✓</a:t>
                      </a:r>
                    </a:p>
                    <a:p>
                      <a:pPr>
                        <a:lnSpc>
                          <a:spcPts val="2480"/>
                        </a:lnSpc>
                      </a:pPr>
                      <a:endParaRPr lang="en-US" sz="17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p>
                      <a:pPr>
                        <a:lnSpc>
                          <a:spcPts val="2620"/>
                        </a:lnSpc>
                      </a:pPr>
                      <a:r>
                        <a:rPr lang="en-US" sz="1871">
                          <a:solidFill>
                            <a:srgbClr val="000000"/>
                          </a:solidFill>
                          <a:ea typeface="Times New Roman Bold"/>
                        </a:rPr>
                        <a:t>✓</a:t>
                      </a:r>
                    </a:p>
                    <a:p>
                      <a:pPr>
                        <a:lnSpc>
                          <a:spcPts val="2620"/>
                        </a:lnSpc>
                      </a:pPr>
                      <a:endParaRPr lang="en-US" sz="18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86836">
                <a:tc>
                  <a:txBody>
                    <a:bodyPr/>
                    <a:lstStyle/>
                    <a:p>
                      <a:pPr algn="l">
                        <a:lnSpc>
                          <a:spcPts val="3359"/>
                        </a:lnSpc>
                        <a:defRPr/>
                      </a:pPr>
                      <a:endParaRPr lang="en-US" sz="1100"/>
                    </a:p>
                    <a:p>
                      <a:pPr>
                        <a:lnSpc>
                          <a:spcPts val="3359"/>
                        </a:lnSpc>
                      </a:pPr>
                      <a:r>
                        <a:rPr lang="en-US" sz="2400">
                          <a:solidFill>
                            <a:srgbClr val="000000"/>
                          </a:solidFill>
                          <a:latin typeface="Times New Roman Bold"/>
                        </a:rPr>
                        <a:t>Wallet Feature</a:t>
                      </a:r>
                    </a:p>
                    <a:p>
                      <a:pPr>
                        <a:lnSpc>
                          <a:spcPts val="3359"/>
                        </a:lnSpc>
                      </a:pPr>
                      <a:endParaRPr lang="en-US" sz="2400">
                        <a:solidFill>
                          <a:srgbClr val="000000"/>
                        </a:solidFill>
                        <a:latin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a:p>
                    <a:p>
                      <a:pPr>
                        <a:lnSpc>
                          <a:spcPts val="2480"/>
                        </a:lnSpc>
                      </a:pPr>
                      <a:r>
                        <a:rPr lang="en-US" sz="1771">
                          <a:solidFill>
                            <a:srgbClr val="000000"/>
                          </a:solidFill>
                          <a:ea typeface="Times New Roman Bold"/>
                        </a:rPr>
                        <a:t>✓</a:t>
                      </a:r>
                    </a:p>
                    <a:p>
                      <a:pPr>
                        <a:lnSpc>
                          <a:spcPts val="2480"/>
                        </a:lnSpc>
                      </a:pPr>
                      <a:endParaRPr lang="en-US" sz="17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p>
                      <a:pPr>
                        <a:lnSpc>
                          <a:spcPts val="2620"/>
                        </a:lnSpc>
                      </a:pPr>
                      <a:r>
                        <a:rPr lang="en-US" sz="1871">
                          <a:solidFill>
                            <a:srgbClr val="000000"/>
                          </a:solidFill>
                          <a:ea typeface="Times New Roman Bold"/>
                        </a:rPr>
                        <a:t>✓</a:t>
                      </a:r>
                    </a:p>
                    <a:p>
                      <a:pPr>
                        <a:lnSpc>
                          <a:spcPts val="2620"/>
                        </a:lnSpc>
                      </a:pPr>
                      <a:endParaRPr lang="en-US" sz="18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84964">
                <a:tc>
                  <a:txBody>
                    <a:bodyPr/>
                    <a:lstStyle/>
                    <a:p>
                      <a:pPr algn="l">
                        <a:lnSpc>
                          <a:spcPts val="3359"/>
                        </a:lnSpc>
                        <a:defRPr/>
                      </a:pPr>
                      <a:r>
                        <a:rPr lang="en-US" sz="2400" dirty="0">
                          <a:solidFill>
                            <a:srgbClr val="000000"/>
                          </a:solidFill>
                          <a:latin typeface="Times New Roman Bold"/>
                        </a:rPr>
                        <a:t>Expense Tracking and Management</a:t>
                      </a:r>
                      <a:endParaRPr lang="en-US" sz="1100" dirty="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a:p>
                    <a:p>
                      <a:pPr>
                        <a:lnSpc>
                          <a:spcPts val="2480"/>
                        </a:lnSpc>
                      </a:pPr>
                      <a:r>
                        <a:rPr lang="en-US" sz="1771">
                          <a:solidFill>
                            <a:srgbClr val="000000"/>
                          </a:solidFill>
                          <a:ea typeface="Times New Roman Bold"/>
                        </a:rPr>
                        <a:t>✓</a:t>
                      </a:r>
                    </a:p>
                    <a:p>
                      <a:pPr>
                        <a:lnSpc>
                          <a:spcPts val="2480"/>
                        </a:lnSpc>
                      </a:pPr>
                      <a:endParaRPr lang="en-US" sz="17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p>
                      <a:pPr>
                        <a:lnSpc>
                          <a:spcPts val="2620"/>
                        </a:lnSpc>
                      </a:pPr>
                      <a:r>
                        <a:rPr lang="en-US" sz="1871">
                          <a:solidFill>
                            <a:srgbClr val="000000"/>
                          </a:solidFill>
                          <a:ea typeface="Times New Roman Bold"/>
                        </a:rPr>
                        <a:t>✓</a:t>
                      </a:r>
                    </a:p>
                    <a:p>
                      <a:pPr>
                        <a:lnSpc>
                          <a:spcPts val="2620"/>
                        </a:lnSpc>
                      </a:pPr>
                      <a:endParaRPr lang="en-US" sz="18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p>
                      <a:pPr>
                        <a:lnSpc>
                          <a:spcPts val="2620"/>
                        </a:lnSpc>
                      </a:pPr>
                      <a:r>
                        <a:rPr lang="en-US" sz="1871">
                          <a:solidFill>
                            <a:srgbClr val="000000"/>
                          </a:solidFill>
                          <a:ea typeface="Times New Roman Bold"/>
                        </a:rPr>
                        <a:t>✓</a:t>
                      </a:r>
                    </a:p>
                    <a:p>
                      <a:pPr>
                        <a:lnSpc>
                          <a:spcPts val="2620"/>
                        </a:lnSpc>
                      </a:pPr>
                      <a:endParaRPr lang="en-US" sz="18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92603">
                <a:tc>
                  <a:txBody>
                    <a:bodyPr/>
                    <a:lstStyle/>
                    <a:p>
                      <a:pPr algn="l">
                        <a:lnSpc>
                          <a:spcPts val="3359"/>
                        </a:lnSpc>
                        <a:defRPr/>
                      </a:pPr>
                      <a:endParaRPr lang="en-US" sz="1100" dirty="0"/>
                    </a:p>
                    <a:p>
                      <a:pPr>
                        <a:lnSpc>
                          <a:spcPts val="3359"/>
                        </a:lnSpc>
                      </a:pPr>
                      <a:r>
                        <a:rPr lang="en-US" sz="2400" dirty="0">
                          <a:solidFill>
                            <a:srgbClr val="000000"/>
                          </a:solidFill>
                          <a:latin typeface="Times New Roman Bold"/>
                        </a:rPr>
                        <a:t>Real Time Notification System</a:t>
                      </a: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a:p>
                    <a:p>
                      <a:pPr>
                        <a:lnSpc>
                          <a:spcPts val="2480"/>
                        </a:lnSpc>
                      </a:pPr>
                      <a:r>
                        <a:rPr lang="en-US" sz="1771">
                          <a:solidFill>
                            <a:srgbClr val="000000"/>
                          </a:solidFill>
                          <a:ea typeface="Times New Roman Bold"/>
                        </a:rPr>
                        <a:t>✓</a:t>
                      </a:r>
                    </a:p>
                    <a:p>
                      <a:pPr>
                        <a:lnSpc>
                          <a:spcPts val="2480"/>
                        </a:lnSpc>
                      </a:pPr>
                      <a:endParaRPr lang="en-US" sz="17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a:p>
                    <a:p>
                      <a:pPr>
                        <a:lnSpc>
                          <a:spcPts val="2480"/>
                        </a:lnSpc>
                      </a:pPr>
                      <a:r>
                        <a:rPr lang="en-US" sz="1771">
                          <a:solidFill>
                            <a:srgbClr val="000000"/>
                          </a:solidFill>
                          <a:ea typeface="Times New Roman Bold"/>
                        </a:rPr>
                        <a:t>✓</a:t>
                      </a:r>
                    </a:p>
                    <a:p>
                      <a:pPr>
                        <a:lnSpc>
                          <a:spcPts val="2480"/>
                        </a:lnSpc>
                      </a:pPr>
                      <a:endParaRPr lang="en-US" sz="17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dirty="0"/>
                    </a:p>
                    <a:p>
                      <a:pPr>
                        <a:lnSpc>
                          <a:spcPts val="2620"/>
                        </a:lnSpc>
                      </a:pPr>
                      <a:r>
                        <a:rPr lang="en-US" sz="1871" dirty="0">
                          <a:solidFill>
                            <a:srgbClr val="000000"/>
                          </a:solidFill>
                          <a:ea typeface="Times New Roman Bold"/>
                        </a:rPr>
                        <a:t>✓</a:t>
                      </a:r>
                    </a:p>
                    <a:p>
                      <a:pPr>
                        <a:lnSpc>
                          <a:spcPts val="2620"/>
                        </a:lnSpc>
                      </a:pPr>
                      <a:endParaRPr lang="en-US" sz="18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a:p>
                    <a:p>
                      <a:pPr>
                        <a:lnSpc>
                          <a:spcPts val="2620"/>
                        </a:lnSpc>
                      </a:pPr>
                      <a:r>
                        <a:rPr lang="en-US" sz="1871">
                          <a:solidFill>
                            <a:srgbClr val="000000"/>
                          </a:solidFill>
                          <a:ea typeface="Times New Roman Bold"/>
                        </a:rPr>
                        <a:t>✓</a:t>
                      </a:r>
                    </a:p>
                    <a:p>
                      <a:pPr>
                        <a:lnSpc>
                          <a:spcPts val="2620"/>
                        </a:lnSpc>
                      </a:pPr>
                      <a:endParaRPr lang="en-US" sz="1871">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11418">
                <a:tc>
                  <a:txBody>
                    <a:bodyPr/>
                    <a:lstStyle/>
                    <a:p>
                      <a:pPr algn="l">
                        <a:lnSpc>
                          <a:spcPts val="2340"/>
                        </a:lnSpc>
                        <a:defRPr/>
                      </a:pPr>
                      <a:endParaRPr lang="en-US" sz="800" dirty="0"/>
                    </a:p>
                    <a:p>
                      <a:pPr>
                        <a:lnSpc>
                          <a:spcPts val="3359"/>
                        </a:lnSpc>
                      </a:pPr>
                      <a:r>
                        <a:rPr lang="en-US" sz="2400" dirty="0">
                          <a:solidFill>
                            <a:srgbClr val="000000"/>
                          </a:solidFill>
                          <a:latin typeface="Times New Roman Bold"/>
                        </a:rPr>
                        <a:t>Security Measures</a:t>
                      </a:r>
                    </a:p>
                    <a:p>
                      <a:pPr algn="l">
                        <a:lnSpc>
                          <a:spcPts val="3040"/>
                        </a:lnSpc>
                        <a:defRPr/>
                      </a:pPr>
                      <a:endParaRPr lang="en-US" sz="1100" dirty="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dirty="0"/>
                    </a:p>
                    <a:p>
                      <a:pPr>
                        <a:lnSpc>
                          <a:spcPts val="2480"/>
                        </a:lnSpc>
                      </a:pPr>
                      <a:r>
                        <a:rPr lang="en-US" sz="1771" dirty="0">
                          <a:solidFill>
                            <a:srgbClr val="000000"/>
                          </a:solidFill>
                          <a:ea typeface="Times New Roman Bold"/>
                        </a:rPr>
                        <a:t>✓</a:t>
                      </a:r>
                    </a:p>
                    <a:p>
                      <a:pPr>
                        <a:lnSpc>
                          <a:spcPts val="2480"/>
                        </a:lnSpc>
                      </a:pPr>
                      <a:endParaRPr lang="en-US" sz="17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dirty="0"/>
                    </a:p>
                    <a:p>
                      <a:pPr>
                        <a:lnSpc>
                          <a:spcPts val="2480"/>
                        </a:lnSpc>
                      </a:pPr>
                      <a:r>
                        <a:rPr lang="en-US" sz="1771" dirty="0">
                          <a:solidFill>
                            <a:srgbClr val="000000"/>
                          </a:solidFill>
                          <a:ea typeface="Times New Roman Bold"/>
                        </a:rPr>
                        <a:t>✓</a:t>
                      </a:r>
                    </a:p>
                    <a:p>
                      <a:pPr>
                        <a:lnSpc>
                          <a:spcPts val="2480"/>
                        </a:lnSpc>
                      </a:pPr>
                      <a:endParaRPr lang="en-US" sz="17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620"/>
                        </a:lnSpc>
                        <a:spcBef>
                          <a:spcPts val="0"/>
                        </a:spcBef>
                        <a:spcAft>
                          <a:spcPts val="0"/>
                        </a:spcAft>
                        <a:buClrTx/>
                        <a:buSzTx/>
                        <a:buFontTx/>
                        <a:buNone/>
                        <a:tabLst/>
                        <a:defRPr/>
                      </a:pPr>
                      <a:r>
                        <a:rPr lang="en-US" sz="2000" dirty="0">
                          <a:solidFill>
                            <a:srgbClr val="000000"/>
                          </a:solidFill>
                          <a:ea typeface="Times New Roman Bold"/>
                        </a:rPr>
                        <a:t>✓</a:t>
                      </a:r>
                    </a:p>
                    <a:p>
                      <a:pPr algn="l">
                        <a:lnSpc>
                          <a:spcPts val="2620"/>
                        </a:lnSpc>
                        <a:defRPr/>
                      </a:pPr>
                      <a:endParaRPr lang="en-US" sz="1100" dirty="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dirty="0"/>
                    </a:p>
                    <a:p>
                      <a:pPr marL="0" marR="0" lvl="0" indent="0" algn="l" defTabSz="914400" rtl="0" eaLnBrk="1" fontAlgn="auto" latinLnBrk="0" hangingPunct="1">
                        <a:lnSpc>
                          <a:spcPts val="2620"/>
                        </a:lnSpc>
                        <a:spcBef>
                          <a:spcPts val="0"/>
                        </a:spcBef>
                        <a:spcAft>
                          <a:spcPts val="0"/>
                        </a:spcAft>
                        <a:buClrTx/>
                        <a:buSzTx/>
                        <a:buFontTx/>
                        <a:buNone/>
                        <a:tabLst/>
                        <a:defRPr/>
                      </a:pPr>
                      <a:r>
                        <a:rPr lang="en-US" sz="2000" dirty="0">
                          <a:solidFill>
                            <a:srgbClr val="000000"/>
                          </a:solidFill>
                          <a:ea typeface="Times New Roman Bold"/>
                        </a:rPr>
                        <a:t>✓</a:t>
                      </a:r>
                    </a:p>
                    <a:p>
                      <a:pPr>
                        <a:lnSpc>
                          <a:spcPts val="2620"/>
                        </a:lnSpc>
                      </a:pPr>
                      <a:endParaRPr lang="en-US" sz="1100" dirty="0"/>
                    </a:p>
                    <a:p>
                      <a:pPr>
                        <a:lnSpc>
                          <a:spcPts val="2620"/>
                        </a:lnSpc>
                      </a:pPr>
                      <a:endParaRPr lang="en-US" sz="1100" dirty="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16404">
                <a:tc>
                  <a:txBody>
                    <a:bodyPr/>
                    <a:lstStyle/>
                    <a:p>
                      <a:pPr algn="l">
                        <a:lnSpc>
                          <a:spcPts val="2340"/>
                        </a:lnSpc>
                        <a:defRPr/>
                      </a:pPr>
                      <a:endParaRPr lang="en-US" sz="2400" dirty="0">
                        <a:solidFill>
                          <a:srgbClr val="000000"/>
                        </a:solidFill>
                        <a:latin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dirty="0"/>
                    </a:p>
                    <a:p>
                      <a:pPr>
                        <a:lnSpc>
                          <a:spcPts val="2480"/>
                        </a:lnSpc>
                      </a:pPr>
                      <a:endParaRPr lang="en-US" sz="1771" dirty="0">
                        <a:solidFill>
                          <a:srgbClr val="000000"/>
                        </a:solidFill>
                        <a:ea typeface="Times New Roman Bold"/>
                      </a:endParaRPr>
                    </a:p>
                    <a:p>
                      <a:pPr>
                        <a:lnSpc>
                          <a:spcPts val="2480"/>
                        </a:lnSpc>
                      </a:pPr>
                      <a:endParaRPr lang="en-US" sz="17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80"/>
                        </a:lnSpc>
                        <a:defRPr/>
                      </a:pPr>
                      <a:endParaRPr lang="en-US" sz="1100" dirty="0"/>
                    </a:p>
                    <a:p>
                      <a:pPr>
                        <a:lnSpc>
                          <a:spcPts val="2480"/>
                        </a:lnSpc>
                      </a:pPr>
                      <a:endParaRPr lang="en-US" sz="1771" dirty="0">
                        <a:solidFill>
                          <a:srgbClr val="000000"/>
                        </a:solidFill>
                        <a:ea typeface="Times New Roman Bold"/>
                      </a:endParaRPr>
                    </a:p>
                    <a:p>
                      <a:pPr>
                        <a:lnSpc>
                          <a:spcPts val="2480"/>
                        </a:lnSpc>
                      </a:pPr>
                      <a:endParaRPr lang="en-US" sz="17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dirty="0"/>
                    </a:p>
                    <a:p>
                      <a:pPr>
                        <a:lnSpc>
                          <a:spcPts val="2620"/>
                        </a:lnSpc>
                      </a:pPr>
                      <a:endParaRPr lang="en-US" sz="18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20"/>
                        </a:lnSpc>
                        <a:defRPr/>
                      </a:pPr>
                      <a:endParaRPr lang="en-US" sz="1100" dirty="0"/>
                    </a:p>
                    <a:p>
                      <a:pPr>
                        <a:lnSpc>
                          <a:spcPts val="2620"/>
                        </a:lnSpc>
                      </a:pPr>
                      <a:endParaRPr lang="en-US" sz="1871" dirty="0">
                        <a:solidFill>
                          <a:srgbClr val="000000"/>
                        </a:solidFill>
                        <a:ea typeface="Times New Roman Bold"/>
                      </a:endParaRPr>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2" name="TextBox 12"/>
          <p:cNvSpPr txBox="1"/>
          <p:nvPr/>
        </p:nvSpPr>
        <p:spPr>
          <a:xfrm>
            <a:off x="217782" y="81910"/>
            <a:ext cx="10367434" cy="946790"/>
          </a:xfrm>
          <a:prstGeom prst="rect">
            <a:avLst/>
          </a:prstGeom>
        </p:spPr>
        <p:txBody>
          <a:bodyPr lIns="0" tIns="0" rIns="0" bIns="0" rtlCol="0" anchor="t">
            <a:spAutoFit/>
          </a:bodyPr>
          <a:lstStyle/>
          <a:p>
            <a:pPr>
              <a:lnSpc>
                <a:spcPts val="6930"/>
              </a:lnSpc>
            </a:pPr>
            <a:r>
              <a:rPr lang="en-US" sz="6300">
                <a:solidFill>
                  <a:srgbClr val="000000"/>
                </a:solidFill>
                <a:latin typeface="Poppins Ultra-Bold"/>
              </a:rPr>
              <a:t>SOLUTION COMPARISON</a:t>
            </a:r>
          </a:p>
        </p:txBody>
      </p:sp>
      <p:grpSp>
        <p:nvGrpSpPr>
          <p:cNvPr id="13" name="Group 13"/>
          <p:cNvGrpSpPr/>
          <p:nvPr/>
        </p:nvGrpSpPr>
        <p:grpSpPr>
          <a:xfrm rot="-1454027">
            <a:off x="16336616" y="7767985"/>
            <a:ext cx="6117988" cy="2980629"/>
            <a:chOff x="0" y="0"/>
            <a:chExt cx="1611322" cy="785022"/>
          </a:xfrm>
        </p:grpSpPr>
        <p:sp>
          <p:nvSpPr>
            <p:cNvPr id="14" name="Freeform 14"/>
            <p:cNvSpPr/>
            <p:nvPr/>
          </p:nvSpPr>
          <p:spPr>
            <a:xfrm>
              <a:off x="0" y="0"/>
              <a:ext cx="1611322" cy="785022"/>
            </a:xfrm>
            <a:custGeom>
              <a:avLst/>
              <a:gdLst/>
              <a:ahLst/>
              <a:cxnLst/>
              <a:rect l="l" t="t" r="r" b="b"/>
              <a:pathLst>
                <a:path w="1611322" h="785022">
                  <a:moveTo>
                    <a:pt x="126544" y="0"/>
                  </a:moveTo>
                  <a:lnTo>
                    <a:pt x="1484779" y="0"/>
                  </a:lnTo>
                  <a:cubicBezTo>
                    <a:pt x="1554667" y="0"/>
                    <a:pt x="1611322" y="56655"/>
                    <a:pt x="1611322" y="126544"/>
                  </a:cubicBezTo>
                  <a:lnTo>
                    <a:pt x="1611322" y="658478"/>
                  </a:lnTo>
                  <a:cubicBezTo>
                    <a:pt x="1611322" y="728366"/>
                    <a:pt x="1554667" y="785022"/>
                    <a:pt x="1484779" y="785022"/>
                  </a:cubicBezTo>
                  <a:lnTo>
                    <a:pt x="126544" y="785022"/>
                  </a:lnTo>
                  <a:cubicBezTo>
                    <a:pt x="92982" y="785022"/>
                    <a:pt x="60795" y="771690"/>
                    <a:pt x="37064" y="747958"/>
                  </a:cubicBezTo>
                  <a:cubicBezTo>
                    <a:pt x="13332" y="724226"/>
                    <a:pt x="0" y="692040"/>
                    <a:pt x="0" y="658478"/>
                  </a:cubicBezTo>
                  <a:lnTo>
                    <a:pt x="0" y="126544"/>
                  </a:lnTo>
                  <a:cubicBezTo>
                    <a:pt x="0" y="56655"/>
                    <a:pt x="56655" y="0"/>
                    <a:pt x="126544" y="0"/>
                  </a:cubicBezTo>
                  <a:close/>
                </a:path>
              </a:pathLst>
            </a:custGeom>
            <a:solidFill>
              <a:srgbClr val="9EA788"/>
            </a:solidFill>
            <a:ln cap="rnd">
              <a:noFill/>
              <a:prstDash val="solid"/>
              <a:round/>
            </a:ln>
          </p:spPr>
          <p:txBody>
            <a:bodyPr/>
            <a:lstStyle/>
            <a:p>
              <a:endParaRPr lang="en-CA"/>
            </a:p>
          </p:txBody>
        </p:sp>
        <p:sp>
          <p:nvSpPr>
            <p:cNvPr id="15" name="TextBox 15"/>
            <p:cNvSpPr txBox="1"/>
            <p:nvPr/>
          </p:nvSpPr>
          <p:spPr>
            <a:xfrm>
              <a:off x="0" y="-38100"/>
              <a:ext cx="1611322" cy="82312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92"/>
            <a:ext cx="18288000" cy="10285108"/>
          </a:xfrm>
          <a:custGeom>
            <a:avLst/>
            <a:gdLst/>
            <a:ahLst/>
            <a:cxnLst/>
            <a:rect l="l" t="t" r="r" b="b"/>
            <a:pathLst>
              <a:path w="18288000" h="10285108">
                <a:moveTo>
                  <a:pt x="0" y="0"/>
                </a:moveTo>
                <a:lnTo>
                  <a:pt x="18288000" y="0"/>
                </a:lnTo>
                <a:lnTo>
                  <a:pt x="18288000" y="10285108"/>
                </a:lnTo>
                <a:lnTo>
                  <a:pt x="0" y="10285108"/>
                </a:lnTo>
                <a:lnTo>
                  <a:pt x="0" y="0"/>
                </a:lnTo>
                <a:close/>
              </a:path>
            </a:pathLst>
          </a:custGeom>
          <a:blipFill>
            <a:blip r:embed="rId2"/>
            <a:stretch>
              <a:fillRect l="-6522" r="-6522"/>
            </a:stretch>
          </a:blipFill>
        </p:spPr>
        <p:txBody>
          <a:bodyPr/>
          <a:lstStyle/>
          <a:p>
            <a:endParaRPr lang="en-CA"/>
          </a:p>
        </p:txBody>
      </p:sp>
      <p:grpSp>
        <p:nvGrpSpPr>
          <p:cNvPr id="3" name="Group 3"/>
          <p:cNvGrpSpPr/>
          <p:nvPr/>
        </p:nvGrpSpPr>
        <p:grpSpPr>
          <a:xfrm rot="-1095557">
            <a:off x="-968248" y="3542993"/>
            <a:ext cx="11271457" cy="8389298"/>
            <a:chOff x="0" y="0"/>
            <a:chExt cx="2968614" cy="2209527"/>
          </a:xfrm>
        </p:grpSpPr>
        <p:sp>
          <p:nvSpPr>
            <p:cNvPr id="4" name="Freeform 4"/>
            <p:cNvSpPr/>
            <p:nvPr/>
          </p:nvSpPr>
          <p:spPr>
            <a:xfrm>
              <a:off x="0" y="0"/>
              <a:ext cx="2968614" cy="2209527"/>
            </a:xfrm>
            <a:custGeom>
              <a:avLst/>
              <a:gdLst/>
              <a:ahLst/>
              <a:cxnLst/>
              <a:rect l="l" t="t" r="r" b="b"/>
              <a:pathLst>
                <a:path w="2968614" h="2209527">
                  <a:moveTo>
                    <a:pt x="68686" y="0"/>
                  </a:moveTo>
                  <a:lnTo>
                    <a:pt x="2899928" y="0"/>
                  </a:lnTo>
                  <a:cubicBezTo>
                    <a:pt x="2918145" y="0"/>
                    <a:pt x="2935616" y="7237"/>
                    <a:pt x="2948497" y="20118"/>
                  </a:cubicBezTo>
                  <a:cubicBezTo>
                    <a:pt x="2961378" y="32999"/>
                    <a:pt x="2968614" y="50469"/>
                    <a:pt x="2968614" y="68686"/>
                  </a:cubicBezTo>
                  <a:lnTo>
                    <a:pt x="2968614" y="2140841"/>
                  </a:lnTo>
                  <a:cubicBezTo>
                    <a:pt x="2968614" y="2178775"/>
                    <a:pt x="2937863" y="2209527"/>
                    <a:pt x="2899928" y="2209527"/>
                  </a:cubicBezTo>
                  <a:lnTo>
                    <a:pt x="68686" y="2209527"/>
                  </a:lnTo>
                  <a:cubicBezTo>
                    <a:pt x="30752" y="2209527"/>
                    <a:pt x="0" y="2178775"/>
                    <a:pt x="0" y="2140841"/>
                  </a:cubicBezTo>
                  <a:lnTo>
                    <a:pt x="0" y="68686"/>
                  </a:lnTo>
                  <a:cubicBezTo>
                    <a:pt x="0" y="30752"/>
                    <a:pt x="30752" y="0"/>
                    <a:pt x="68686" y="0"/>
                  </a:cubicBezTo>
                  <a:close/>
                </a:path>
              </a:pathLst>
            </a:custGeom>
            <a:solidFill>
              <a:srgbClr val="CDBE8C"/>
            </a:solidFill>
            <a:ln cap="rnd">
              <a:noFill/>
              <a:prstDash val="solid"/>
              <a:round/>
            </a:ln>
          </p:spPr>
          <p:txBody>
            <a:bodyPr/>
            <a:lstStyle/>
            <a:p>
              <a:endParaRPr lang="en-CA"/>
            </a:p>
          </p:txBody>
        </p:sp>
        <p:sp>
          <p:nvSpPr>
            <p:cNvPr id="5" name="TextBox 5"/>
            <p:cNvSpPr txBox="1"/>
            <p:nvPr/>
          </p:nvSpPr>
          <p:spPr>
            <a:xfrm>
              <a:off x="0" y="-38100"/>
              <a:ext cx="2968614" cy="224762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095557">
            <a:off x="15703109" y="8113786"/>
            <a:ext cx="6117988" cy="4346428"/>
            <a:chOff x="0" y="0"/>
            <a:chExt cx="1611322" cy="1144738"/>
          </a:xfrm>
        </p:grpSpPr>
        <p:sp>
          <p:nvSpPr>
            <p:cNvPr id="7" name="Freeform 7"/>
            <p:cNvSpPr/>
            <p:nvPr/>
          </p:nvSpPr>
          <p:spPr>
            <a:xfrm>
              <a:off x="0" y="0"/>
              <a:ext cx="1611322" cy="1144738"/>
            </a:xfrm>
            <a:custGeom>
              <a:avLst/>
              <a:gdLst/>
              <a:ahLst/>
              <a:cxnLst/>
              <a:rect l="l" t="t" r="r" b="b"/>
              <a:pathLst>
                <a:path w="1611322" h="1144738">
                  <a:moveTo>
                    <a:pt x="126544" y="0"/>
                  </a:moveTo>
                  <a:lnTo>
                    <a:pt x="1484779" y="0"/>
                  </a:lnTo>
                  <a:cubicBezTo>
                    <a:pt x="1554667" y="0"/>
                    <a:pt x="1611322" y="56655"/>
                    <a:pt x="1611322" y="126544"/>
                  </a:cubicBezTo>
                  <a:lnTo>
                    <a:pt x="1611322" y="1018195"/>
                  </a:lnTo>
                  <a:cubicBezTo>
                    <a:pt x="1611322" y="1051756"/>
                    <a:pt x="1597990" y="1083943"/>
                    <a:pt x="1574258" y="1107675"/>
                  </a:cubicBezTo>
                  <a:cubicBezTo>
                    <a:pt x="1550527" y="1131406"/>
                    <a:pt x="1518340" y="1144738"/>
                    <a:pt x="1484779" y="1144738"/>
                  </a:cubicBezTo>
                  <a:lnTo>
                    <a:pt x="126544" y="1144738"/>
                  </a:lnTo>
                  <a:cubicBezTo>
                    <a:pt x="56655" y="1144738"/>
                    <a:pt x="0" y="1088083"/>
                    <a:pt x="0" y="1018195"/>
                  </a:cubicBezTo>
                  <a:lnTo>
                    <a:pt x="0" y="126544"/>
                  </a:lnTo>
                  <a:cubicBezTo>
                    <a:pt x="0" y="56655"/>
                    <a:pt x="56655" y="0"/>
                    <a:pt x="126544" y="0"/>
                  </a:cubicBezTo>
                  <a:close/>
                </a:path>
              </a:pathLst>
            </a:custGeom>
            <a:solidFill>
              <a:srgbClr val="9EA788"/>
            </a:solidFill>
            <a:ln cap="rnd">
              <a:noFill/>
              <a:prstDash val="solid"/>
              <a:round/>
            </a:ln>
          </p:spPr>
          <p:txBody>
            <a:bodyPr/>
            <a:lstStyle/>
            <a:p>
              <a:endParaRPr lang="en-CA"/>
            </a:p>
          </p:txBody>
        </p:sp>
        <p:sp>
          <p:nvSpPr>
            <p:cNvPr id="8" name="TextBox 8"/>
            <p:cNvSpPr txBox="1"/>
            <p:nvPr/>
          </p:nvSpPr>
          <p:spPr>
            <a:xfrm>
              <a:off x="0" y="-38100"/>
              <a:ext cx="1611322" cy="118283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1095557">
            <a:off x="-1939498" y="-448016"/>
            <a:ext cx="6117988" cy="4346428"/>
            <a:chOff x="0" y="0"/>
            <a:chExt cx="1611322" cy="1144738"/>
          </a:xfrm>
        </p:grpSpPr>
        <p:sp>
          <p:nvSpPr>
            <p:cNvPr id="10" name="Freeform 10"/>
            <p:cNvSpPr/>
            <p:nvPr/>
          </p:nvSpPr>
          <p:spPr>
            <a:xfrm>
              <a:off x="0" y="0"/>
              <a:ext cx="1611322" cy="1144738"/>
            </a:xfrm>
            <a:custGeom>
              <a:avLst/>
              <a:gdLst/>
              <a:ahLst/>
              <a:cxnLst/>
              <a:rect l="l" t="t" r="r" b="b"/>
              <a:pathLst>
                <a:path w="1611322" h="1144738">
                  <a:moveTo>
                    <a:pt x="126544" y="0"/>
                  </a:moveTo>
                  <a:lnTo>
                    <a:pt x="1484779" y="0"/>
                  </a:lnTo>
                  <a:cubicBezTo>
                    <a:pt x="1554667" y="0"/>
                    <a:pt x="1611322" y="56655"/>
                    <a:pt x="1611322" y="126544"/>
                  </a:cubicBezTo>
                  <a:lnTo>
                    <a:pt x="1611322" y="1018195"/>
                  </a:lnTo>
                  <a:cubicBezTo>
                    <a:pt x="1611322" y="1051756"/>
                    <a:pt x="1597990" y="1083943"/>
                    <a:pt x="1574258" y="1107675"/>
                  </a:cubicBezTo>
                  <a:cubicBezTo>
                    <a:pt x="1550527" y="1131406"/>
                    <a:pt x="1518340" y="1144738"/>
                    <a:pt x="1484779" y="1144738"/>
                  </a:cubicBezTo>
                  <a:lnTo>
                    <a:pt x="126544" y="1144738"/>
                  </a:lnTo>
                  <a:cubicBezTo>
                    <a:pt x="56655" y="1144738"/>
                    <a:pt x="0" y="1088083"/>
                    <a:pt x="0" y="1018195"/>
                  </a:cubicBezTo>
                  <a:lnTo>
                    <a:pt x="0" y="126544"/>
                  </a:lnTo>
                  <a:cubicBezTo>
                    <a:pt x="0" y="56655"/>
                    <a:pt x="56655" y="0"/>
                    <a:pt x="126544" y="0"/>
                  </a:cubicBezTo>
                  <a:close/>
                </a:path>
              </a:pathLst>
            </a:custGeom>
            <a:solidFill>
              <a:srgbClr val="9EA788"/>
            </a:solidFill>
            <a:ln cap="rnd">
              <a:noFill/>
              <a:prstDash val="solid"/>
              <a:round/>
            </a:ln>
          </p:spPr>
          <p:txBody>
            <a:bodyPr/>
            <a:lstStyle/>
            <a:p>
              <a:endParaRPr lang="en-CA"/>
            </a:p>
          </p:txBody>
        </p:sp>
        <p:sp>
          <p:nvSpPr>
            <p:cNvPr id="11" name="TextBox 11"/>
            <p:cNvSpPr txBox="1"/>
            <p:nvPr/>
          </p:nvSpPr>
          <p:spPr>
            <a:xfrm>
              <a:off x="0" y="-38100"/>
              <a:ext cx="1611322" cy="118283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5210530"/>
            <a:ext cx="9844997" cy="1676236"/>
          </a:xfrm>
          <a:prstGeom prst="rect">
            <a:avLst/>
          </a:prstGeom>
        </p:spPr>
        <p:txBody>
          <a:bodyPr lIns="0" tIns="0" rIns="0" bIns="0" rtlCol="0" anchor="t">
            <a:spAutoFit/>
          </a:bodyPr>
          <a:lstStyle/>
          <a:p>
            <a:pPr>
              <a:lnSpc>
                <a:spcPts val="12120"/>
              </a:lnSpc>
            </a:pPr>
            <a:r>
              <a:rPr lang="en-US" sz="11018">
                <a:solidFill>
                  <a:srgbClr val="000000"/>
                </a:solidFill>
                <a:latin typeface="Poppins Ultra-Bold"/>
              </a:rPr>
              <a:t>THANKYOU</a:t>
            </a:r>
          </a:p>
        </p:txBody>
      </p:sp>
      <p:sp>
        <p:nvSpPr>
          <p:cNvPr id="13" name="TextBox 13"/>
          <p:cNvSpPr txBox="1"/>
          <p:nvPr/>
        </p:nvSpPr>
        <p:spPr>
          <a:xfrm>
            <a:off x="1119497" y="6698711"/>
            <a:ext cx="6126443" cy="663067"/>
          </a:xfrm>
          <a:prstGeom prst="rect">
            <a:avLst/>
          </a:prstGeom>
        </p:spPr>
        <p:txBody>
          <a:bodyPr lIns="0" tIns="0" rIns="0" bIns="0" rtlCol="0" anchor="t">
            <a:spAutoFit/>
          </a:bodyPr>
          <a:lstStyle/>
          <a:p>
            <a:pPr>
              <a:lnSpc>
                <a:spcPts val="4927"/>
              </a:lnSpc>
              <a:spcBef>
                <a:spcPct val="0"/>
              </a:spcBef>
            </a:pPr>
            <a:r>
              <a:rPr lang="en-US" sz="3519">
                <a:solidFill>
                  <a:srgbClr val="000000"/>
                </a:solidFill>
                <a:latin typeface="Times New Roman"/>
              </a:rPr>
              <a:t>By : GROUP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611</Words>
  <Application>Microsoft Office PowerPoint</Application>
  <PresentationFormat>Custom</PresentationFormat>
  <Paragraphs>111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Poppins Bold</vt:lpstr>
      <vt:lpstr>Calibri</vt:lpstr>
      <vt:lpstr>Poppins Ultra-Bold</vt:lpstr>
      <vt:lpstr>Times New Roman Bold</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Retro</dc:title>
  <cp:lastModifiedBy>Shivam Karangutkar</cp:lastModifiedBy>
  <cp:revision>3</cp:revision>
  <dcterms:created xsi:type="dcterms:W3CDTF">2006-08-16T00:00:00Z</dcterms:created>
  <dcterms:modified xsi:type="dcterms:W3CDTF">2024-01-22T02:03:19Z</dcterms:modified>
  <dc:identifier>DAF6aXpVywQ</dc:identifier>
</cp:coreProperties>
</file>